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31" r:id="rId2"/>
    <p:sldId id="256" r:id="rId3"/>
    <p:sldId id="332" r:id="rId4"/>
    <p:sldId id="259" r:id="rId5"/>
    <p:sldId id="258" r:id="rId6"/>
    <p:sldId id="257" r:id="rId7"/>
    <p:sldId id="260" r:id="rId8"/>
    <p:sldId id="261" r:id="rId9"/>
    <p:sldId id="277" r:id="rId10"/>
    <p:sldId id="262" r:id="rId11"/>
    <p:sldId id="263" r:id="rId12"/>
    <p:sldId id="264" r:id="rId13"/>
    <p:sldId id="265" r:id="rId14"/>
    <p:sldId id="266"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283" r:id="rId28"/>
    <p:sldId id="282" r:id="rId29"/>
    <p:sldId id="284" r:id="rId30"/>
    <p:sldId id="285" r:id="rId31"/>
    <p:sldId id="288" r:id="rId32"/>
    <p:sldId id="286" r:id="rId33"/>
    <p:sldId id="289" r:id="rId34"/>
    <p:sldId id="291" r:id="rId35"/>
    <p:sldId id="290"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4" r:id="rId57"/>
    <p:sldId id="313" r:id="rId58"/>
    <p:sldId id="315" r:id="rId59"/>
    <p:sldId id="333" r:id="rId6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300"/>
    <a:srgbClr val="00B900"/>
    <a:srgbClr val="C900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99" autoAdjust="0"/>
    <p:restoredTop sz="94626" autoAdjust="0"/>
  </p:normalViewPr>
  <p:slideViewPr>
    <p:cSldViewPr snapToGrid="0" snapToObjects="1">
      <p:cViewPr varScale="1">
        <p:scale>
          <a:sx n="112" d="100"/>
          <a:sy n="112" d="100"/>
        </p:scale>
        <p:origin x="-704" y="-112"/>
      </p:cViewPr>
      <p:guideLst>
        <p:guide orient="horz" pos="2160"/>
        <p:guide pos="2880"/>
      </p:guideLst>
    </p:cSldViewPr>
  </p:slideViewPr>
  <p:outlineViewPr>
    <p:cViewPr>
      <p:scale>
        <a:sx n="33" d="100"/>
        <a:sy n="33" d="100"/>
      </p:scale>
      <p:origin x="0" y="438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2302181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2850508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708301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237097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165442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3247567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43311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1430970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3715975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4126542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53520B2-09F6-B743-A587-E752CC803A69}" type="datetimeFigureOut">
              <a:rPr lang="fr-FR" smtClean="0"/>
              <a:pPr/>
              <a:t>09/07/2014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1408538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520B2-09F6-B743-A587-E752CC803A69}" type="datetimeFigureOut">
              <a:rPr lang="fr-FR" smtClean="0"/>
              <a:pPr/>
              <a:t>09/07/2014</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3CDB5-4DFF-B941-9B10-ED52146AB22D}" type="slidenum">
              <a:rPr lang="fr-FR" smtClean="0"/>
              <a:pPr/>
              <a:t>‹#›</a:t>
            </a:fld>
            <a:endParaRPr lang="fr-FR" dirty="0"/>
          </a:p>
        </p:txBody>
      </p:sp>
    </p:spTree>
    <p:extLst>
      <p:ext uri="{BB962C8B-B14F-4D97-AF65-F5344CB8AC3E}">
        <p14:creationId xmlns:p14="http://schemas.microsoft.com/office/powerpoint/2010/main" val="656811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en.wikipedia.org/wiki/Ecology%23cite_note-Pearman08-33"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xml"/><Relationship Id="rId2" Type="http://schemas.openxmlformats.org/officeDocument/2006/relationships/hyperlink" Target="http://en.wikipedia.org/wiki/File:Seawifs_global_biosphere.jp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en.wikipedia.org/wiki/Ecology%23cite_note-Levin92-17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emf"/><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file://localhost/http://upload.wikimedia.org/wikipedia/commons/thumb/5/54/Black_Walnut_middle.JPG/1024px-Black_Walnut_middle.JPG" TargetMode="External"/><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hemicalgraphics.com/" TargetMode="External"/><Relationship Id="rId3"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youtube.com/watch?v=6QyI3Yo1sf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39679"/>
            <a:ext cx="7772400" cy="713843"/>
          </a:xfrm>
        </p:spPr>
        <p:txBody>
          <a:bodyPr>
            <a:normAutofit fontScale="90000"/>
          </a:bodyPr>
          <a:lstStyle/>
          <a:p>
            <a:r>
              <a:rPr lang="en-GB" b="1" dirty="0"/>
              <a:t> </a:t>
            </a:r>
            <a:r>
              <a:rPr lang="fr-FR" dirty="0"/>
              <a:t/>
            </a:r>
            <a:br>
              <a:rPr lang="fr-FR" dirty="0"/>
            </a:br>
            <a:r>
              <a:rPr lang="en-GB" dirty="0" smtClean="0"/>
              <a:t>  </a:t>
            </a:r>
            <a:r>
              <a:rPr lang="fr-FR" dirty="0" smtClean="0"/>
              <a:t/>
            </a:r>
            <a:br>
              <a:rPr lang="fr-FR" dirty="0" smtClean="0"/>
            </a:br>
            <a:endParaRPr lang="fr-FR" dirty="0"/>
          </a:p>
        </p:txBody>
      </p:sp>
      <p:sp>
        <p:nvSpPr>
          <p:cNvPr id="3" name="Sous-titre 2"/>
          <p:cNvSpPr>
            <a:spLocks noGrp="1"/>
          </p:cNvSpPr>
          <p:nvPr>
            <p:ph type="subTitle" idx="1"/>
          </p:nvPr>
        </p:nvSpPr>
        <p:spPr>
          <a:xfrm>
            <a:off x="549189" y="1404106"/>
            <a:ext cx="8320216" cy="4739948"/>
          </a:xfrm>
        </p:spPr>
        <p:txBody>
          <a:bodyPr>
            <a:normAutofit/>
          </a:bodyPr>
          <a:lstStyle/>
          <a:p>
            <a:endParaRPr lang="en-GB" sz="2400" b="1" dirty="0" smtClean="0">
              <a:solidFill>
                <a:schemeClr val="tx1"/>
              </a:solidFill>
            </a:endParaRPr>
          </a:p>
          <a:p>
            <a:r>
              <a:rPr lang="en-GB" sz="2400" b="1" dirty="0" smtClean="0">
                <a:solidFill>
                  <a:schemeClr val="tx1"/>
                </a:solidFill>
              </a:rPr>
              <a:t>Intensive </a:t>
            </a:r>
            <a:r>
              <a:rPr lang="en-GB" sz="2400" b="1" dirty="0">
                <a:solidFill>
                  <a:schemeClr val="tx1"/>
                </a:solidFill>
              </a:rPr>
              <a:t>Programme on </a:t>
            </a:r>
            <a:endParaRPr lang="fr-FR" sz="2400" dirty="0">
              <a:solidFill>
                <a:schemeClr val="tx1"/>
              </a:solidFill>
            </a:endParaRPr>
          </a:p>
          <a:p>
            <a:r>
              <a:rPr lang="en-GB" sz="2400" b="1" dirty="0">
                <a:solidFill>
                  <a:schemeClr val="tx1"/>
                </a:solidFill>
              </a:rPr>
              <a:t>Education for sustainable development in Protected Areas</a:t>
            </a:r>
            <a:endParaRPr lang="fr-FR" sz="2400" dirty="0">
              <a:solidFill>
                <a:schemeClr val="tx1"/>
              </a:solidFill>
            </a:endParaRPr>
          </a:p>
          <a:p>
            <a:r>
              <a:rPr lang="en-GB" sz="2400" i="1" dirty="0" err="1">
                <a:solidFill>
                  <a:schemeClr val="tx1"/>
                </a:solidFill>
              </a:rPr>
              <a:t>Amfissa</a:t>
            </a:r>
            <a:r>
              <a:rPr lang="en-GB" sz="2400" i="1" dirty="0">
                <a:solidFill>
                  <a:schemeClr val="tx1"/>
                </a:solidFill>
              </a:rPr>
              <a:t>, Greece, July 2014</a:t>
            </a:r>
            <a:endParaRPr lang="fr-FR" sz="2400" dirty="0">
              <a:solidFill>
                <a:schemeClr val="tx1"/>
              </a:solidFill>
            </a:endParaRPr>
          </a:p>
          <a:p>
            <a:pPr>
              <a:lnSpc>
                <a:spcPct val="70000"/>
              </a:lnSpc>
            </a:pPr>
            <a:r>
              <a:rPr lang="en-GB" sz="2400" dirty="0">
                <a:solidFill>
                  <a:schemeClr val="tx1"/>
                </a:solidFill>
              </a:rPr>
              <a:t>------------------------------------------------------------------------</a:t>
            </a:r>
            <a:endParaRPr lang="fr-FR" sz="2400" dirty="0">
              <a:solidFill>
                <a:schemeClr val="tx1"/>
              </a:solidFill>
            </a:endParaRPr>
          </a:p>
          <a:p>
            <a:r>
              <a:rPr lang="en-GB" sz="2400" b="1" dirty="0">
                <a:solidFill>
                  <a:schemeClr val="tx1"/>
                </a:solidFill>
              </a:rPr>
              <a:t>Ecological principles and function of natural ecosystems</a:t>
            </a:r>
            <a:endParaRPr lang="fr-FR" sz="2400" dirty="0">
              <a:solidFill>
                <a:schemeClr val="tx1"/>
              </a:solidFill>
            </a:endParaRPr>
          </a:p>
          <a:p>
            <a:r>
              <a:rPr lang="en-GB" sz="1800" i="1" dirty="0" smtClean="0">
                <a:solidFill>
                  <a:schemeClr val="tx1"/>
                </a:solidFill>
              </a:rPr>
              <a:t>by </a:t>
            </a:r>
            <a:r>
              <a:rPr lang="en-GB" sz="1800" i="1" dirty="0">
                <a:solidFill>
                  <a:schemeClr val="tx1"/>
                </a:solidFill>
              </a:rPr>
              <a:t>Professor Michel </a:t>
            </a:r>
            <a:r>
              <a:rPr lang="en-GB" sz="1800" i="1" dirty="0" smtClean="0">
                <a:solidFill>
                  <a:schemeClr val="tx1"/>
                </a:solidFill>
              </a:rPr>
              <a:t>RICARD</a:t>
            </a:r>
          </a:p>
          <a:p>
            <a:pPr>
              <a:lnSpc>
                <a:spcPct val="70000"/>
              </a:lnSpc>
            </a:pPr>
            <a:r>
              <a:rPr lang="en-GB" sz="1800" i="1" dirty="0" smtClean="0">
                <a:solidFill>
                  <a:schemeClr val="tx1"/>
                </a:solidFill>
              </a:rPr>
              <a:t>UNESCO chair on education, training and research</a:t>
            </a:r>
          </a:p>
          <a:p>
            <a:pPr>
              <a:lnSpc>
                <a:spcPct val="70000"/>
              </a:lnSpc>
            </a:pPr>
            <a:r>
              <a:rPr lang="en-GB" sz="1800" i="1" dirty="0" smtClean="0">
                <a:solidFill>
                  <a:schemeClr val="tx1"/>
                </a:solidFill>
              </a:rPr>
              <a:t>on sustainable development</a:t>
            </a:r>
            <a:endParaRPr lang="fr-FR" sz="1800" dirty="0">
              <a:solidFill>
                <a:schemeClr val="tx1"/>
              </a:solidFill>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4240" y="5289192"/>
            <a:ext cx="2512591" cy="102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3"/>
          <a:stretch>
            <a:fillRect/>
          </a:stretch>
        </p:blipFill>
        <p:spPr>
          <a:xfrm>
            <a:off x="3674240" y="87457"/>
            <a:ext cx="2227634" cy="1470712"/>
          </a:xfrm>
          <a:prstGeom prst="rect">
            <a:avLst/>
          </a:prstGeom>
        </p:spPr>
      </p:pic>
    </p:spTree>
    <p:extLst>
      <p:ext uri="{BB962C8B-B14F-4D97-AF65-F5344CB8AC3E}">
        <p14:creationId xmlns:p14="http://schemas.microsoft.com/office/powerpoint/2010/main" val="21658412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smtClean="0"/>
              <a:t>The </a:t>
            </a:r>
            <a:r>
              <a:rPr lang="fr-FR" sz="2200" dirty="0" err="1" smtClean="0"/>
              <a:t>atmosphere</a:t>
            </a:r>
            <a:endParaRPr lang="fr-FR" sz="2200" dirty="0"/>
          </a:p>
        </p:txBody>
      </p:sp>
      <p:sp>
        <p:nvSpPr>
          <p:cNvPr id="3" name="Sous-titre 2"/>
          <p:cNvSpPr>
            <a:spLocks noGrp="1"/>
          </p:cNvSpPr>
          <p:nvPr>
            <p:ph type="subTitle" idx="1"/>
          </p:nvPr>
        </p:nvSpPr>
        <p:spPr>
          <a:xfrm>
            <a:off x="829068" y="1058300"/>
            <a:ext cx="4870107" cy="4580500"/>
          </a:xfrm>
        </p:spPr>
        <p:txBody>
          <a:bodyPr>
            <a:noAutofit/>
          </a:bodyPr>
          <a:lstStyle/>
          <a:p>
            <a:pPr algn="l"/>
            <a:r>
              <a:rPr lang="en-GB" sz="1400" dirty="0" smtClean="0">
                <a:solidFill>
                  <a:srgbClr val="000000"/>
                </a:solidFill>
              </a:rPr>
              <a:t>The atmosphere protects </a:t>
            </a:r>
            <a:r>
              <a:rPr lang="en-GB" sz="1400" dirty="0">
                <a:solidFill>
                  <a:srgbClr val="000000"/>
                </a:solidFill>
              </a:rPr>
              <a:t>life by </a:t>
            </a:r>
            <a:r>
              <a:rPr lang="en-GB" sz="1400" dirty="0" smtClean="0">
                <a:solidFill>
                  <a:srgbClr val="000000"/>
                </a:solidFill>
              </a:rPr>
              <a:t>absorbing UV solar radiation, warming </a:t>
            </a:r>
            <a:r>
              <a:rPr lang="en-GB" sz="1400" dirty="0">
                <a:solidFill>
                  <a:srgbClr val="000000"/>
                </a:solidFill>
              </a:rPr>
              <a:t>the surface through heat </a:t>
            </a:r>
            <a:r>
              <a:rPr lang="en-GB" sz="1400" dirty="0" smtClean="0">
                <a:solidFill>
                  <a:srgbClr val="000000"/>
                </a:solidFill>
              </a:rPr>
              <a:t>retention (greenhouse effect) , </a:t>
            </a:r>
            <a:r>
              <a:rPr lang="en-GB" sz="1400" dirty="0">
                <a:solidFill>
                  <a:srgbClr val="000000"/>
                </a:solidFill>
              </a:rPr>
              <a:t>and reducing</a:t>
            </a:r>
            <a:r>
              <a:rPr lang="en-GB" sz="1400" dirty="0" smtClean="0">
                <a:solidFill>
                  <a:srgbClr val="000000"/>
                </a:solidFill>
              </a:rPr>
              <a:t> temperatures extremes between day and night . </a:t>
            </a:r>
            <a:r>
              <a:rPr lang="en-GB" sz="1400" dirty="0">
                <a:solidFill>
                  <a:srgbClr val="000000"/>
                </a:solidFill>
              </a:rPr>
              <a:t>A</a:t>
            </a:r>
            <a:r>
              <a:rPr lang="en-GB" sz="1400" dirty="0" smtClean="0">
                <a:solidFill>
                  <a:srgbClr val="000000"/>
                </a:solidFill>
              </a:rPr>
              <a:t>ir </a:t>
            </a:r>
            <a:r>
              <a:rPr lang="en-GB" sz="1400" dirty="0">
                <a:solidFill>
                  <a:srgbClr val="000000"/>
                </a:solidFill>
              </a:rPr>
              <a:t>contains 78%</a:t>
            </a:r>
            <a:r>
              <a:rPr lang="en-GB" sz="1400" dirty="0" smtClean="0">
                <a:solidFill>
                  <a:srgbClr val="000000"/>
                </a:solidFill>
              </a:rPr>
              <a:t> N2, </a:t>
            </a:r>
            <a:r>
              <a:rPr lang="en-GB" sz="1400" dirty="0">
                <a:solidFill>
                  <a:srgbClr val="000000"/>
                </a:solidFill>
              </a:rPr>
              <a:t>21%</a:t>
            </a:r>
            <a:r>
              <a:rPr lang="en-GB" sz="1400" dirty="0" smtClean="0">
                <a:solidFill>
                  <a:srgbClr val="000000"/>
                </a:solidFill>
              </a:rPr>
              <a:t> 02, </a:t>
            </a:r>
            <a:r>
              <a:rPr lang="en-GB" sz="1400" dirty="0">
                <a:solidFill>
                  <a:srgbClr val="000000"/>
                </a:solidFill>
              </a:rPr>
              <a:t>1%</a:t>
            </a:r>
            <a:r>
              <a:rPr lang="en-GB" sz="1400" dirty="0" smtClean="0">
                <a:solidFill>
                  <a:srgbClr val="000000"/>
                </a:solidFill>
              </a:rPr>
              <a:t> </a:t>
            </a:r>
            <a:r>
              <a:rPr lang="en-GB" sz="1400" dirty="0" err="1" smtClean="0">
                <a:solidFill>
                  <a:srgbClr val="000000"/>
                </a:solidFill>
              </a:rPr>
              <a:t>Ar</a:t>
            </a:r>
            <a:r>
              <a:rPr lang="en-GB" sz="1400" dirty="0" smtClean="0">
                <a:solidFill>
                  <a:srgbClr val="000000"/>
                </a:solidFill>
              </a:rPr>
              <a:t> </a:t>
            </a:r>
            <a:r>
              <a:rPr lang="en-GB" sz="1400" dirty="0">
                <a:solidFill>
                  <a:srgbClr val="000000"/>
                </a:solidFill>
              </a:rPr>
              <a:t>but only 0,04% of</a:t>
            </a:r>
            <a:r>
              <a:rPr lang="en-GB" sz="1400" dirty="0" smtClean="0">
                <a:solidFill>
                  <a:srgbClr val="000000"/>
                </a:solidFill>
              </a:rPr>
              <a:t> CO2 and water vapour. </a:t>
            </a:r>
          </a:p>
          <a:p>
            <a:pPr algn="l"/>
            <a:r>
              <a:rPr lang="en-GB" sz="400" dirty="0" smtClean="0">
                <a:solidFill>
                  <a:srgbClr val="000000"/>
                </a:solidFill>
              </a:rPr>
              <a:t> </a:t>
            </a:r>
          </a:p>
          <a:p>
            <a:pPr algn="l"/>
            <a:r>
              <a:rPr lang="en-GB" sz="1400" dirty="0" smtClean="0">
                <a:solidFill>
                  <a:srgbClr val="000000"/>
                </a:solidFill>
              </a:rPr>
              <a:t>Several </a:t>
            </a:r>
            <a:r>
              <a:rPr lang="en-GB" sz="1400" dirty="0">
                <a:solidFill>
                  <a:srgbClr val="000000"/>
                </a:solidFill>
              </a:rPr>
              <a:t>layers can be distinguished in the atmosphere, based on characteristics such as temperature and composition (troposphere, stratosphere, mesosphere, thermosphere, exosphere) and life is only known to be found in troposphere.</a:t>
            </a:r>
            <a:r>
              <a:rPr lang="en-GB" sz="1400" dirty="0" smtClean="0">
                <a:solidFill>
                  <a:srgbClr val="000000"/>
                </a:solidFill>
              </a:rPr>
              <a:t>  </a:t>
            </a:r>
          </a:p>
          <a:p>
            <a:pPr algn="l"/>
            <a:endParaRPr lang="fr-FR" sz="400" dirty="0" smtClean="0">
              <a:solidFill>
                <a:srgbClr val="000000"/>
              </a:solidFill>
            </a:endParaRPr>
          </a:p>
          <a:p>
            <a:pPr algn="l"/>
            <a:endParaRPr lang="en-GB" sz="400" smtClean="0">
              <a:solidFill>
                <a:srgbClr val="000000"/>
              </a:solidFill>
            </a:endParaRPr>
          </a:p>
          <a:p>
            <a:pPr algn="l"/>
            <a:r>
              <a:rPr lang="en-GB" sz="1400" dirty="0" smtClean="0">
                <a:solidFill>
                  <a:srgbClr val="000000"/>
                </a:solidFill>
              </a:rPr>
              <a:t>Until </a:t>
            </a:r>
            <a:r>
              <a:rPr lang="en-GB" sz="1400" dirty="0">
                <a:solidFill>
                  <a:srgbClr val="000000"/>
                </a:solidFill>
              </a:rPr>
              <a:t>the Earth’s protective atmosphere was formed, there was no life on Earth except in the seas. The atmosphere is vital for life. However, the quality of the air is damaged by gases from our daily activities like driving cars, heating houses and manufacturing products in factories. Besides the atmosphere, almost all living things need freshwater. Yet humans pollute and waste it recklessly. The quality of freshwater resources is declining due to pollution and the availability of water poses serious problems in large parts of the world. More than a fifth of the world’s population does not have enough.</a:t>
            </a:r>
            <a:endParaRPr lang="fr-FR" sz="1400" dirty="0" smtClean="0">
              <a:solidFill>
                <a:srgbClr val="000000"/>
              </a:solidFill>
            </a:endParaRPr>
          </a:p>
          <a:p>
            <a:pPr algn="l"/>
            <a:endParaRPr lang="en-GB" sz="800" dirty="0">
              <a:solidFill>
                <a:srgbClr val="000000"/>
              </a:solidFill>
            </a:endParaRPr>
          </a:p>
        </p:txBody>
      </p:sp>
      <p:pic>
        <p:nvPicPr>
          <p:cNvPr id="19459" name="Picture 3" descr="Earth's_atmosphere"/>
          <p:cNvPicPr>
            <a:picLocks noChangeAspect="1" noChangeArrowheads="1"/>
          </p:cNvPicPr>
          <p:nvPr/>
        </p:nvPicPr>
        <p:blipFill>
          <a:blip r:embed="rId2"/>
          <a:srcRect/>
          <a:stretch>
            <a:fillRect/>
          </a:stretch>
        </p:blipFill>
        <p:spPr bwMode="auto">
          <a:xfrm>
            <a:off x="5699175" y="670730"/>
            <a:ext cx="3094180" cy="515873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Depletion</a:t>
            </a:r>
            <a:r>
              <a:rPr lang="fr-FR" sz="2200" dirty="0" smtClean="0"/>
              <a:t> of the Ozone layer</a:t>
            </a:r>
            <a:endParaRPr lang="fr-FR" sz="2200" dirty="0"/>
          </a:p>
        </p:txBody>
      </p:sp>
      <p:sp>
        <p:nvSpPr>
          <p:cNvPr id="3" name="Sous-titre 2"/>
          <p:cNvSpPr>
            <a:spLocks noGrp="1"/>
          </p:cNvSpPr>
          <p:nvPr>
            <p:ph type="subTitle" idx="1"/>
          </p:nvPr>
        </p:nvSpPr>
        <p:spPr>
          <a:xfrm>
            <a:off x="829068" y="1407778"/>
            <a:ext cx="4870107" cy="4231021"/>
          </a:xfrm>
        </p:spPr>
        <p:txBody>
          <a:bodyPr>
            <a:noAutofit/>
          </a:bodyPr>
          <a:lstStyle/>
          <a:p>
            <a:pPr algn="l"/>
            <a:r>
              <a:rPr lang="en-GB" sz="1400" dirty="0">
                <a:solidFill>
                  <a:schemeClr val="tx1"/>
                </a:solidFill>
              </a:rPr>
              <a:t>The Ozone Layer is a layer in the upper atmosphere where a form of oxygen, ozone or </a:t>
            </a:r>
            <a:r>
              <a:rPr lang="en-GB" sz="1400" dirty="0" err="1">
                <a:solidFill>
                  <a:schemeClr val="tx1"/>
                </a:solidFill>
              </a:rPr>
              <a:t>trioxygen</a:t>
            </a:r>
            <a:r>
              <a:rPr lang="en-GB" sz="1400" dirty="0">
                <a:solidFill>
                  <a:schemeClr val="tx1"/>
                </a:solidFill>
              </a:rPr>
              <a:t> (03) is found. This layer protects us from harmful ultraviolet (UV-B) radiation from the sun. In the seventies was observed a “hole” in this layer at the poles. The cause of this hole turned out to be the use of substances which destroy ozone, in particular the chlorofluorocarbons (CFCs). As a result of the reduction of this layer the UV-B radiation that reaches the Earth increased with an increase of skin cancer risks and eye problems.</a:t>
            </a:r>
            <a:endParaRPr lang="fr-FR" sz="1400" dirty="0">
              <a:solidFill>
                <a:schemeClr val="tx1"/>
              </a:solidFill>
            </a:endParaRPr>
          </a:p>
          <a:p>
            <a:r>
              <a:rPr lang="en-GB" sz="1400" dirty="0">
                <a:solidFill>
                  <a:schemeClr val="tx1"/>
                </a:solidFill>
              </a:rPr>
              <a:t> </a:t>
            </a:r>
            <a:endParaRPr lang="fr-FR" sz="1400" dirty="0">
              <a:solidFill>
                <a:schemeClr val="tx1"/>
              </a:solidFill>
            </a:endParaRPr>
          </a:p>
          <a:p>
            <a:pPr algn="l"/>
            <a:r>
              <a:rPr lang="en-GB" sz="1400" dirty="0">
                <a:solidFill>
                  <a:schemeClr val="tx1"/>
                </a:solidFill>
              </a:rPr>
              <a:t>The depletion of the ozone layer is a clear example that the environment does not have national boundaries. CFCs were used in industrialized areas, but its effect concentrated at the polar areas. </a:t>
            </a:r>
            <a:endParaRPr lang="fr-FR" sz="1400" dirty="0">
              <a:solidFill>
                <a:schemeClr val="tx1"/>
              </a:solidFill>
            </a:endParaRPr>
          </a:p>
          <a:p>
            <a:r>
              <a:rPr lang="en-GB" sz="1400" dirty="0"/>
              <a:t> </a:t>
            </a:r>
            <a:endParaRPr lang="fr-FR" sz="1400" dirty="0"/>
          </a:p>
        </p:txBody>
      </p:sp>
      <p:pic>
        <p:nvPicPr>
          <p:cNvPr id="1025" name="Picture 1" descr="220px-NASA_and_NOAA_Announce_Ozone_Hole_is_a_Double_Record_Bre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014" y="1556572"/>
            <a:ext cx="2952258" cy="295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083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Hydrosphere</a:t>
            </a:r>
            <a:endParaRPr lang="fr-FR" sz="2200" dirty="0"/>
          </a:p>
        </p:txBody>
      </p:sp>
      <p:sp>
        <p:nvSpPr>
          <p:cNvPr id="3" name="Sous-titre 2"/>
          <p:cNvSpPr>
            <a:spLocks noGrp="1"/>
          </p:cNvSpPr>
          <p:nvPr>
            <p:ph type="subTitle" idx="1"/>
          </p:nvPr>
        </p:nvSpPr>
        <p:spPr>
          <a:xfrm>
            <a:off x="829068" y="1171508"/>
            <a:ext cx="8071256" cy="2530065"/>
          </a:xfrm>
        </p:spPr>
        <p:txBody>
          <a:bodyPr>
            <a:noAutofit/>
          </a:bodyPr>
          <a:lstStyle/>
          <a:p>
            <a:pPr algn="l">
              <a:lnSpc>
                <a:spcPct val="150000"/>
              </a:lnSpc>
              <a:spcBef>
                <a:spcPts val="0"/>
              </a:spcBef>
            </a:pPr>
            <a:r>
              <a:rPr lang="en-GB" sz="1400" b="1" dirty="0">
                <a:solidFill>
                  <a:srgbClr val="000000"/>
                </a:solidFill>
              </a:rPr>
              <a:t>H</a:t>
            </a:r>
            <a:r>
              <a:rPr lang="en-GB" sz="1400" b="1" dirty="0" smtClean="0">
                <a:solidFill>
                  <a:srgbClr val="000000"/>
                </a:solidFill>
              </a:rPr>
              <a:t>ydrosphere</a:t>
            </a:r>
            <a:r>
              <a:rPr lang="en-GB" sz="1400" dirty="0" smtClean="0">
                <a:solidFill>
                  <a:srgbClr val="000000"/>
                </a:solidFill>
              </a:rPr>
              <a:t> </a:t>
            </a:r>
            <a:r>
              <a:rPr lang="en-GB" sz="1400" dirty="0">
                <a:solidFill>
                  <a:srgbClr val="000000"/>
                </a:solidFill>
              </a:rPr>
              <a:t>refers to the combined mass </a:t>
            </a:r>
            <a:r>
              <a:rPr lang="en-GB" sz="1400" dirty="0" smtClean="0">
                <a:solidFill>
                  <a:srgbClr val="000000"/>
                </a:solidFill>
              </a:rPr>
              <a:t>of water found </a:t>
            </a:r>
            <a:r>
              <a:rPr lang="en-GB" sz="1400" dirty="0">
                <a:solidFill>
                  <a:srgbClr val="000000"/>
                </a:solidFill>
              </a:rPr>
              <a:t>on, under, and over the surface. A scientific assessment estimates that there are about 1400 millions km3 of water on earth. This includes water in liquid and frozen forms in continental waters, glaciers and oceans. Saline water accounts for 97.5% of this amount </a:t>
            </a:r>
            <a:r>
              <a:rPr lang="en-GB" sz="1400" dirty="0" smtClean="0">
                <a:solidFill>
                  <a:srgbClr val="000000"/>
                </a:solidFill>
              </a:rPr>
              <a:t>and Fresh water for </a:t>
            </a:r>
            <a:r>
              <a:rPr lang="en-GB" sz="1400" dirty="0">
                <a:solidFill>
                  <a:srgbClr val="000000"/>
                </a:solidFill>
              </a:rPr>
              <a:t>only 2.5%. Besides the atmosphere, almost all living things need freshwater. Yet humans pollute and waste it recklessly. The quality of freshwater resources is declining due to pollution and the availability of water poses serious problems in large parts of the world. More than a fifth of the world’s population does not have enough.</a:t>
            </a:r>
            <a:endParaRPr lang="fr-FR" sz="1400" dirty="0">
              <a:solidFill>
                <a:srgbClr val="000000"/>
              </a:solidFill>
            </a:endParaRPr>
          </a:p>
          <a:p>
            <a:pPr algn="l"/>
            <a:endParaRPr lang="fr-FR" sz="1400" dirty="0">
              <a:solidFill>
                <a:srgbClr val="000000"/>
              </a:solidFill>
            </a:endParaRPr>
          </a:p>
        </p:txBody>
      </p:sp>
      <p:pic>
        <p:nvPicPr>
          <p:cNvPr id="2" name="Image 1"/>
          <p:cNvPicPr>
            <a:picLocks noChangeAspect="1"/>
          </p:cNvPicPr>
          <p:nvPr/>
        </p:nvPicPr>
        <p:blipFill>
          <a:blip r:embed="rId2"/>
          <a:stretch>
            <a:fillRect/>
          </a:stretch>
        </p:blipFill>
        <p:spPr>
          <a:xfrm>
            <a:off x="1321343" y="3776904"/>
            <a:ext cx="6444186" cy="2409313"/>
          </a:xfrm>
          <a:prstGeom prst="rect">
            <a:avLst/>
          </a:prstGeom>
        </p:spPr>
      </p:pic>
    </p:spTree>
    <p:extLst>
      <p:ext uri="{BB962C8B-B14F-4D97-AF65-F5344CB8AC3E}">
        <p14:creationId xmlns:p14="http://schemas.microsoft.com/office/powerpoint/2010/main" val="24238275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What</a:t>
            </a:r>
            <a:r>
              <a:rPr lang="fr-FR" sz="2200" dirty="0" smtClean="0"/>
              <a:t> </a:t>
            </a:r>
            <a:r>
              <a:rPr lang="fr-FR" sz="2200" dirty="0" err="1" smtClean="0"/>
              <a:t>is</a:t>
            </a:r>
            <a:r>
              <a:rPr lang="fr-FR" sz="2200" dirty="0" smtClean="0"/>
              <a:t> an </a:t>
            </a:r>
            <a:r>
              <a:rPr lang="fr-FR" sz="2200" dirty="0" err="1" smtClean="0"/>
              <a:t>ecosystem</a:t>
            </a:r>
            <a:endParaRPr lang="fr-FR" sz="2200" dirty="0"/>
          </a:p>
        </p:txBody>
      </p:sp>
      <p:sp>
        <p:nvSpPr>
          <p:cNvPr id="3" name="Sous-titre 2"/>
          <p:cNvSpPr>
            <a:spLocks noGrp="1"/>
          </p:cNvSpPr>
          <p:nvPr>
            <p:ph type="subTitle" idx="1"/>
          </p:nvPr>
        </p:nvSpPr>
        <p:spPr>
          <a:xfrm>
            <a:off x="829068" y="1171508"/>
            <a:ext cx="8071256" cy="2530065"/>
          </a:xfrm>
        </p:spPr>
        <p:txBody>
          <a:bodyPr>
            <a:noAutofit/>
          </a:bodyPr>
          <a:lstStyle/>
          <a:p>
            <a:pPr algn="l"/>
            <a:r>
              <a:rPr lang="en-GB" sz="1400" dirty="0" smtClean="0">
                <a:solidFill>
                  <a:srgbClr val="000000"/>
                </a:solidFill>
              </a:rPr>
              <a:t>Ecosystems </a:t>
            </a:r>
            <a:r>
              <a:rPr lang="en-GB" sz="1400" dirty="0">
                <a:solidFill>
                  <a:srgbClr val="000000"/>
                </a:solidFill>
              </a:rPr>
              <a:t>are composed of dynamically interacting parts including organisms (</a:t>
            </a:r>
            <a:r>
              <a:rPr lang="en-GB" sz="1400" dirty="0" err="1">
                <a:solidFill>
                  <a:srgbClr val="000000"/>
                </a:solidFill>
              </a:rPr>
              <a:t>biocenosis</a:t>
            </a:r>
            <a:r>
              <a:rPr lang="en-GB" sz="1400" dirty="0">
                <a:solidFill>
                  <a:srgbClr val="000000"/>
                </a:solidFill>
              </a:rPr>
              <a:t>), the communities they make up, and the non-living components of their environment (biotope). Interactions among organisms, and between organisms and their environment,  are the root of ecosystem processes, such as primary and secondary productions, cycle of nutrients, </a:t>
            </a:r>
            <a:r>
              <a:rPr lang="en-GB" sz="1400" dirty="0" err="1">
                <a:solidFill>
                  <a:srgbClr val="000000"/>
                </a:solidFill>
              </a:rPr>
              <a:t>pedogenesis</a:t>
            </a:r>
            <a:r>
              <a:rPr lang="en-GB" sz="1400" dirty="0">
                <a:solidFill>
                  <a:srgbClr val="000000"/>
                </a:solidFill>
              </a:rPr>
              <a:t>, etc. that regulate the flux of </a:t>
            </a:r>
            <a:r>
              <a:rPr lang="en-GB" sz="1400" dirty="0" smtClean="0">
                <a:solidFill>
                  <a:srgbClr val="000000"/>
                </a:solidFill>
              </a:rPr>
              <a:t>matter </a:t>
            </a:r>
            <a:r>
              <a:rPr lang="en-GB" sz="1400" dirty="0">
                <a:solidFill>
                  <a:srgbClr val="000000"/>
                </a:solidFill>
              </a:rPr>
              <a:t>through ecosystems. </a:t>
            </a:r>
            <a:endParaRPr lang="en-GB" sz="1400" dirty="0" smtClean="0">
              <a:solidFill>
                <a:srgbClr val="000000"/>
              </a:solidFill>
            </a:endParaRPr>
          </a:p>
          <a:p>
            <a:pPr algn="l"/>
            <a:endParaRPr lang="fr-FR" sz="500" dirty="0">
              <a:solidFill>
                <a:srgbClr val="000000"/>
              </a:solidFill>
            </a:endParaRPr>
          </a:p>
          <a:p>
            <a:pPr algn="l"/>
            <a:r>
              <a:rPr lang="en-GB" sz="1400" dirty="0">
                <a:solidFill>
                  <a:srgbClr val="000000"/>
                </a:solidFill>
              </a:rPr>
              <a:t>The "species" is the ecosystem basis. This refers to all organisms of the same kind that are potentially capable of breeding and producing fertile offspring. The members of a species living in a given area at the same time constitute a population. All the populations living and interacting within a particular geographic area make up a biological community. The living organisms in a community together with their non living environment make up an ecosystem </a:t>
            </a:r>
            <a:r>
              <a:rPr lang="en-GB" sz="1400" dirty="0" smtClean="0">
                <a:solidFill>
                  <a:srgbClr val="000000"/>
                </a:solidFill>
              </a:rPr>
              <a:t>(as </a:t>
            </a:r>
            <a:r>
              <a:rPr lang="en-GB" sz="1400" dirty="0">
                <a:solidFill>
                  <a:srgbClr val="000000"/>
                </a:solidFill>
              </a:rPr>
              <a:t>small as a few insects living in a rain puddle or as large as the American prairie stretching across thousands of </a:t>
            </a:r>
            <a:r>
              <a:rPr lang="en-GB" sz="1400" dirty="0" smtClean="0">
                <a:solidFill>
                  <a:srgbClr val="000000"/>
                </a:solidFill>
              </a:rPr>
              <a:t>kilometres). </a:t>
            </a:r>
          </a:p>
          <a:p>
            <a:pPr algn="l"/>
            <a:endParaRPr lang="en-GB" sz="600" dirty="0">
              <a:solidFill>
                <a:srgbClr val="000000"/>
              </a:solidFill>
            </a:endParaRPr>
          </a:p>
          <a:p>
            <a:pPr algn="l"/>
            <a:r>
              <a:rPr lang="en-GB" sz="1400" dirty="0">
                <a:solidFill>
                  <a:srgbClr val="000000"/>
                </a:solidFill>
              </a:rPr>
              <a:t>Ecosystems are dynamic entities controlled both by external and internal factors. External factors such as climate, soil, topography, control the overall structure of an ecosystem and the way things work within it, but are themselves more or less influenced by the ecosystem. </a:t>
            </a:r>
            <a:endParaRPr lang="fr-FR" sz="1400" dirty="0">
              <a:solidFill>
                <a:srgbClr val="000000"/>
              </a:solidFill>
            </a:endParaRPr>
          </a:p>
          <a:p>
            <a:pPr algn="l"/>
            <a:endParaRPr lang="fr-FR" sz="500" dirty="0" smtClean="0">
              <a:solidFill>
                <a:srgbClr val="000000"/>
              </a:solidFill>
            </a:endParaRPr>
          </a:p>
          <a:p>
            <a:pPr algn="l"/>
            <a:r>
              <a:rPr lang="en-GB" sz="1400" dirty="0">
                <a:solidFill>
                  <a:schemeClr val="tx1"/>
                </a:solidFill>
              </a:rPr>
              <a:t>Internal factors </a:t>
            </a:r>
            <a:r>
              <a:rPr lang="en-GB" sz="1400" dirty="0" smtClean="0">
                <a:solidFill>
                  <a:schemeClr val="tx1"/>
                </a:solidFill>
              </a:rPr>
              <a:t>control </a:t>
            </a:r>
            <a:r>
              <a:rPr lang="en-GB" sz="1400" dirty="0">
                <a:solidFill>
                  <a:schemeClr val="tx1"/>
                </a:solidFill>
              </a:rPr>
              <a:t>ecosystem processes but are also controlled by them and are often subject to feedback loops. While the resource inputs are generally controlled by external processes like climate and parent material, the availability of these resources within the ecosystem is controlled by internal factors like decomposition, competition or shading. Other internal factors include disturbance, succession and the types of species present. Although humans exist and operate within ecosystems, their cumulative effects are large enough to influence external factors like climate.</a:t>
            </a:r>
            <a:endParaRPr lang="fr-FR" sz="1400" dirty="0">
              <a:solidFill>
                <a:schemeClr val="tx1"/>
              </a:solidFill>
            </a:endParaRPr>
          </a:p>
          <a:p>
            <a:pPr algn="l"/>
            <a:endParaRPr lang="fr-FR" sz="1400" dirty="0">
              <a:solidFill>
                <a:srgbClr val="000000"/>
              </a:solidFill>
            </a:endParaRPr>
          </a:p>
          <a:p>
            <a:pPr algn="l"/>
            <a:endParaRPr lang="fr-FR" sz="1400" dirty="0">
              <a:solidFill>
                <a:srgbClr val="000000"/>
              </a:solidFill>
            </a:endParaRPr>
          </a:p>
        </p:txBody>
      </p:sp>
    </p:spTree>
    <p:extLst>
      <p:ext uri="{BB962C8B-B14F-4D97-AF65-F5344CB8AC3E}">
        <p14:creationId xmlns:p14="http://schemas.microsoft.com/office/powerpoint/2010/main" val="16343278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295338"/>
            <a:ext cx="7772400" cy="452852"/>
          </a:xfrm>
        </p:spPr>
        <p:txBody>
          <a:bodyPr>
            <a:normAutofit/>
          </a:bodyPr>
          <a:lstStyle/>
          <a:p>
            <a:r>
              <a:rPr lang="fr-FR" sz="2200" dirty="0" err="1" smtClean="0"/>
              <a:t>What</a:t>
            </a:r>
            <a:r>
              <a:rPr lang="fr-FR" sz="2200" dirty="0" smtClean="0"/>
              <a:t> </a:t>
            </a:r>
            <a:r>
              <a:rPr lang="fr-FR" sz="2200" dirty="0" err="1" smtClean="0"/>
              <a:t>is</a:t>
            </a:r>
            <a:r>
              <a:rPr lang="fr-FR" sz="2200" dirty="0" smtClean="0"/>
              <a:t> an </a:t>
            </a:r>
            <a:r>
              <a:rPr lang="fr-FR" sz="2200" dirty="0" err="1" smtClean="0"/>
              <a:t>ecosystem</a:t>
            </a:r>
            <a:endParaRPr lang="fr-FR" sz="2200" dirty="0"/>
          </a:p>
        </p:txBody>
      </p:sp>
      <p:sp>
        <p:nvSpPr>
          <p:cNvPr id="3" name="Sous-titre 2"/>
          <p:cNvSpPr>
            <a:spLocks noGrp="1"/>
          </p:cNvSpPr>
          <p:nvPr>
            <p:ph type="subTitle" idx="1"/>
          </p:nvPr>
        </p:nvSpPr>
        <p:spPr>
          <a:xfrm>
            <a:off x="829068" y="1171508"/>
            <a:ext cx="8071256" cy="2530065"/>
          </a:xfrm>
        </p:spPr>
        <p:txBody>
          <a:bodyPr>
            <a:noAutofit/>
          </a:bodyPr>
          <a:lstStyle/>
          <a:p>
            <a:pPr algn="l"/>
            <a:endParaRPr lang="fr-FR" sz="1400" dirty="0">
              <a:solidFill>
                <a:srgbClr val="000000"/>
              </a:solidFill>
            </a:endParaRPr>
          </a:p>
          <a:p>
            <a:pPr algn="l"/>
            <a:endParaRPr lang="fr-FR" sz="1400" dirty="0">
              <a:solidFill>
                <a:srgbClr val="000000"/>
              </a:solidFill>
            </a:endParaRPr>
          </a:p>
        </p:txBody>
      </p:sp>
      <p:pic>
        <p:nvPicPr>
          <p:cNvPr id="5121" name="Picture 1" descr="Food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7" y="662479"/>
            <a:ext cx="6901689" cy="614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1013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Some</a:t>
            </a:r>
            <a:r>
              <a:rPr lang="fr-FR" sz="2200" dirty="0" smtClean="0"/>
              <a:t> of the </a:t>
            </a:r>
            <a:r>
              <a:rPr lang="fr-FR" sz="2200" dirty="0" err="1" smtClean="0"/>
              <a:t>terms</a:t>
            </a:r>
            <a:r>
              <a:rPr lang="fr-FR" sz="2200" dirty="0" smtClean="0"/>
              <a:t> and </a:t>
            </a:r>
            <a:r>
              <a:rPr lang="fr-FR" sz="2200" dirty="0" err="1" smtClean="0"/>
              <a:t>definitions</a:t>
            </a:r>
            <a:r>
              <a:rPr lang="fr-FR" sz="2200" dirty="0" smtClean="0"/>
              <a:t> </a:t>
            </a:r>
            <a:r>
              <a:rPr lang="fr-FR" sz="2200" dirty="0" err="1" smtClean="0"/>
              <a:t>used</a:t>
            </a:r>
            <a:r>
              <a:rPr lang="fr-FR" sz="2200" dirty="0" smtClean="0"/>
              <a:t> in </a:t>
            </a:r>
            <a:r>
              <a:rPr lang="fr-FR" sz="2200" dirty="0" err="1" smtClean="0"/>
              <a:t>ecology</a:t>
            </a:r>
            <a:endParaRPr lang="fr-FR" sz="2200" dirty="0"/>
          </a:p>
        </p:txBody>
      </p:sp>
      <p:sp>
        <p:nvSpPr>
          <p:cNvPr id="3" name="Sous-titre 2"/>
          <p:cNvSpPr>
            <a:spLocks noGrp="1"/>
          </p:cNvSpPr>
          <p:nvPr>
            <p:ph type="subTitle" idx="1"/>
          </p:nvPr>
        </p:nvSpPr>
        <p:spPr>
          <a:xfrm>
            <a:off x="685800" y="1171509"/>
            <a:ext cx="7968388" cy="1220732"/>
          </a:xfrm>
        </p:spPr>
        <p:txBody>
          <a:bodyPr>
            <a:noAutofit/>
          </a:bodyPr>
          <a:lstStyle/>
          <a:p>
            <a:pPr algn="l"/>
            <a:r>
              <a:rPr lang="en-GB" sz="1400" b="1" dirty="0" smtClean="0">
                <a:solidFill>
                  <a:srgbClr val="000000"/>
                </a:solidFill>
              </a:rPr>
              <a:t>•</a:t>
            </a:r>
            <a:r>
              <a:rPr lang="en-GB" sz="1800" b="1" dirty="0" smtClean="0">
                <a:solidFill>
                  <a:srgbClr val="000000"/>
                </a:solidFill>
              </a:rPr>
              <a:t> </a:t>
            </a:r>
            <a:r>
              <a:rPr lang="en-GB" sz="1600" b="1" dirty="0" err="1" smtClean="0">
                <a:solidFill>
                  <a:srgbClr val="000000"/>
                </a:solidFill>
              </a:rPr>
              <a:t>Ecozones</a:t>
            </a:r>
            <a:r>
              <a:rPr lang="en-GB" sz="1800" b="1" dirty="0" smtClean="0">
                <a:solidFill>
                  <a:srgbClr val="000000"/>
                </a:solidFill>
              </a:rPr>
              <a:t>, </a:t>
            </a:r>
            <a:r>
              <a:rPr lang="en-GB" sz="1400" dirty="0" smtClean="0">
                <a:solidFill>
                  <a:srgbClr val="000000"/>
                </a:solidFill>
              </a:rPr>
              <a:t>the broadest biogeographic divisions of the Earth's land surface. Each </a:t>
            </a:r>
            <a:r>
              <a:rPr lang="en-GB" sz="1400" dirty="0" err="1" smtClean="0">
                <a:solidFill>
                  <a:srgbClr val="000000"/>
                </a:solidFill>
              </a:rPr>
              <a:t>ecozone</a:t>
            </a:r>
            <a:r>
              <a:rPr lang="en-GB" sz="1400" dirty="0" smtClean="0">
                <a:solidFill>
                  <a:srgbClr val="000000"/>
                </a:solidFill>
              </a:rPr>
              <a:t> is a large area that contains a number of habitats, which are linked by the evolutionary history of the animals and plants within them. For instance one </a:t>
            </a:r>
            <a:r>
              <a:rPr lang="en-GB" sz="1400" dirty="0" err="1" smtClean="0">
                <a:solidFill>
                  <a:srgbClr val="000000"/>
                </a:solidFill>
              </a:rPr>
              <a:t>ecozone</a:t>
            </a:r>
            <a:r>
              <a:rPr lang="en-GB" sz="1400" dirty="0" smtClean="0">
                <a:solidFill>
                  <a:srgbClr val="000000"/>
                </a:solidFill>
              </a:rPr>
              <a:t> is Australasia, because its marsupials evolved in isolation to mammals in the rest of the world. Each </a:t>
            </a:r>
            <a:r>
              <a:rPr lang="en-GB" sz="1400" dirty="0" err="1" smtClean="0">
                <a:solidFill>
                  <a:srgbClr val="000000"/>
                </a:solidFill>
              </a:rPr>
              <a:t>ecozone</a:t>
            </a:r>
            <a:r>
              <a:rPr lang="en-GB" sz="1400" dirty="0" smtClean="0">
                <a:solidFill>
                  <a:srgbClr val="000000"/>
                </a:solidFill>
              </a:rPr>
              <a:t> may include a number of different biomes</a:t>
            </a:r>
          </a:p>
          <a:p>
            <a:pPr algn="l"/>
            <a:endParaRPr lang="fr-FR" sz="1400" dirty="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r>
              <a:rPr lang="en-GB" sz="1400" b="1" dirty="0">
                <a:solidFill>
                  <a:srgbClr val="000000"/>
                </a:solidFill>
              </a:rPr>
              <a:t>• </a:t>
            </a:r>
            <a:r>
              <a:rPr lang="en-GB" sz="1600" b="1" dirty="0" smtClean="0">
                <a:solidFill>
                  <a:srgbClr val="000000"/>
                </a:solidFill>
              </a:rPr>
              <a:t>Biomes</a:t>
            </a:r>
            <a:r>
              <a:rPr lang="en-GB" sz="1400" b="1" dirty="0" smtClean="0">
                <a:solidFill>
                  <a:srgbClr val="000000"/>
                </a:solidFill>
              </a:rPr>
              <a:t>, </a:t>
            </a:r>
            <a:r>
              <a:rPr lang="en-GB" sz="1400" dirty="0" smtClean="0">
                <a:solidFill>
                  <a:srgbClr val="000000"/>
                </a:solidFill>
              </a:rPr>
              <a:t>are </a:t>
            </a:r>
            <a:r>
              <a:rPr lang="en-GB" sz="1400" dirty="0">
                <a:solidFill>
                  <a:srgbClr val="000000"/>
                </a:solidFill>
              </a:rPr>
              <a:t>climatically and geographically defined as contiguous areas with similar climatic conditions such as communities of plants, animals and soil organisms, and are often referred to as ecosystems. Biomes are larger units of organization that categorize regions of the Earth's ecosystems, mainly according to the structure and composition of vegetation. Biomes are characterized by similar climax vegetation. </a:t>
            </a:r>
            <a:endParaRPr lang="fr-FR" sz="1400" dirty="0">
              <a:solidFill>
                <a:srgbClr val="000000"/>
              </a:solidFill>
            </a:endParaRPr>
          </a:p>
          <a:p>
            <a:pPr algn="l"/>
            <a:endParaRPr lang="en-GB" sz="1400" dirty="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fr-FR" sz="1400" dirty="0" smtClean="0">
              <a:solidFill>
                <a:srgbClr val="000000"/>
              </a:solidFill>
            </a:endParaRPr>
          </a:p>
          <a:p>
            <a:pPr algn="l"/>
            <a:endParaRPr lang="fr-FR" sz="1400" dirty="0">
              <a:solidFill>
                <a:srgbClr val="000000"/>
              </a:solidFill>
            </a:endParaRPr>
          </a:p>
          <a:p>
            <a:pPr algn="l"/>
            <a:endParaRPr lang="fr-FR" sz="1400" dirty="0">
              <a:solidFill>
                <a:srgbClr val="000000"/>
              </a:solidFill>
            </a:endParaRPr>
          </a:p>
        </p:txBody>
      </p:sp>
      <p:pic>
        <p:nvPicPr>
          <p:cNvPr id="4" name="Image 3" descr="image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075" y="2392241"/>
            <a:ext cx="3771900" cy="2159000"/>
          </a:xfrm>
          <a:prstGeom prst="rect">
            <a:avLst/>
          </a:prstGeom>
        </p:spPr>
      </p:pic>
    </p:spTree>
    <p:extLst>
      <p:ext uri="{BB962C8B-B14F-4D97-AF65-F5344CB8AC3E}">
        <p14:creationId xmlns:p14="http://schemas.microsoft.com/office/powerpoint/2010/main" val="337693013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smtClean="0"/>
              <a:t>Biomes</a:t>
            </a:r>
            <a:endParaRPr lang="fr-FR" sz="2200" dirty="0"/>
          </a:p>
        </p:txBody>
      </p:sp>
      <p:sp>
        <p:nvSpPr>
          <p:cNvPr id="3" name="Sous-titre 2"/>
          <p:cNvSpPr>
            <a:spLocks noGrp="1"/>
          </p:cNvSpPr>
          <p:nvPr>
            <p:ph type="subTitle" idx="1"/>
          </p:nvPr>
        </p:nvSpPr>
        <p:spPr>
          <a:xfrm>
            <a:off x="462738" y="1171509"/>
            <a:ext cx="8191450" cy="1220732"/>
          </a:xfrm>
        </p:spPr>
        <p:txBody>
          <a:bodyPr>
            <a:noAutofit/>
          </a:bodyPr>
          <a:lstStyle/>
          <a:p>
            <a:pPr algn="l"/>
            <a:r>
              <a:rPr lang="en-GB" sz="1400" dirty="0">
                <a:solidFill>
                  <a:srgbClr val="000000"/>
                </a:solidFill>
              </a:rPr>
              <a:t>There are different methods to define the continental boundaries of biomes dominated by different functional types of vegetative communities that are limited in distribution by climate, precipitation, weather and other environmental variables. Biomes include tropical rainforest, temperate deciduous forest, taiga, tundra, hot desert, polar desert, … </a:t>
            </a:r>
            <a:endParaRPr lang="fr-FR" sz="1400" dirty="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fr-FR" sz="1400" dirty="0" smtClean="0">
              <a:solidFill>
                <a:srgbClr val="000000"/>
              </a:solidFill>
            </a:endParaRPr>
          </a:p>
          <a:p>
            <a:pPr algn="l"/>
            <a:endParaRPr lang="fr-FR" sz="1400" dirty="0">
              <a:solidFill>
                <a:srgbClr val="000000"/>
              </a:solidFill>
            </a:endParaRPr>
          </a:p>
          <a:p>
            <a:pPr algn="l"/>
            <a:endParaRPr lang="fr-FR" sz="1400" dirty="0">
              <a:solidFill>
                <a:srgbClr val="000000"/>
              </a:solidFill>
            </a:endParaRPr>
          </a:p>
        </p:txBody>
      </p:sp>
      <p:pic>
        <p:nvPicPr>
          <p:cNvPr id="8193" name="Picture 1" descr="Vege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38" y="2266718"/>
            <a:ext cx="8191450" cy="374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632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smtClean="0"/>
              <a:t>Some of the </a:t>
            </a:r>
            <a:r>
              <a:rPr lang="fr-FR" sz="2200" dirty="0" err="1" smtClean="0"/>
              <a:t>terms</a:t>
            </a:r>
            <a:r>
              <a:rPr lang="fr-FR" sz="2200" dirty="0" smtClean="0"/>
              <a:t> and </a:t>
            </a:r>
            <a:r>
              <a:rPr lang="fr-FR" sz="2200" dirty="0" err="1" smtClean="0"/>
              <a:t>definitions</a:t>
            </a:r>
            <a:r>
              <a:rPr lang="fr-FR" sz="2200" dirty="0" smtClean="0"/>
              <a:t> </a:t>
            </a:r>
            <a:r>
              <a:rPr lang="fr-FR" sz="2200" dirty="0" err="1" smtClean="0"/>
              <a:t>used</a:t>
            </a:r>
            <a:r>
              <a:rPr lang="fr-FR" sz="2200" dirty="0" smtClean="0"/>
              <a:t> in </a:t>
            </a:r>
            <a:r>
              <a:rPr lang="fr-FR" sz="2200" dirty="0" err="1" smtClean="0"/>
              <a:t>ecology</a:t>
            </a:r>
            <a:endParaRPr lang="fr-FR" sz="2200" dirty="0"/>
          </a:p>
        </p:txBody>
      </p:sp>
      <p:sp>
        <p:nvSpPr>
          <p:cNvPr id="3" name="Sous-titre 2"/>
          <p:cNvSpPr>
            <a:spLocks noGrp="1"/>
          </p:cNvSpPr>
          <p:nvPr>
            <p:ph type="subTitle" idx="1"/>
          </p:nvPr>
        </p:nvSpPr>
        <p:spPr>
          <a:xfrm>
            <a:off x="685800" y="1171509"/>
            <a:ext cx="7968388" cy="4063792"/>
          </a:xfrm>
        </p:spPr>
        <p:txBody>
          <a:bodyPr>
            <a:noAutofit/>
          </a:bodyPr>
          <a:lstStyle/>
          <a:p>
            <a:pPr algn="l"/>
            <a:r>
              <a:rPr lang="en-GB" sz="1400" b="1" dirty="0">
                <a:solidFill>
                  <a:srgbClr val="000000"/>
                </a:solidFill>
              </a:rPr>
              <a:t>• </a:t>
            </a:r>
            <a:r>
              <a:rPr lang="en-GB" sz="1400" dirty="0" smtClean="0">
                <a:solidFill>
                  <a:srgbClr val="000000"/>
                </a:solidFill>
              </a:rPr>
              <a:t>An</a:t>
            </a:r>
            <a:r>
              <a:rPr lang="en-GB" sz="1400" b="1" dirty="0" smtClean="0">
                <a:solidFill>
                  <a:srgbClr val="000000"/>
                </a:solidFill>
              </a:rPr>
              <a:t> Ecological community</a:t>
            </a:r>
            <a:r>
              <a:rPr lang="en-GB" sz="1400" dirty="0" smtClean="0">
                <a:solidFill>
                  <a:srgbClr val="000000"/>
                </a:solidFill>
              </a:rPr>
              <a:t> </a:t>
            </a:r>
            <a:r>
              <a:rPr lang="en-GB" sz="1400" dirty="0">
                <a:solidFill>
                  <a:srgbClr val="000000"/>
                </a:solidFill>
              </a:rPr>
              <a:t>is a naturally occurring group of native plants, animals and other organisms that </a:t>
            </a:r>
            <a:r>
              <a:rPr lang="en-GB" sz="1400" dirty="0" smtClean="0">
                <a:solidFill>
                  <a:srgbClr val="000000"/>
                </a:solidFill>
              </a:rPr>
              <a:t>interact in </a:t>
            </a:r>
            <a:r>
              <a:rPr lang="en-GB" sz="1400" dirty="0">
                <a:solidFill>
                  <a:srgbClr val="000000"/>
                </a:solidFill>
              </a:rPr>
              <a:t>a unique habitat (same place). Its structure, composition and distribution are determined by environmental factors such as soil type, position in the landscape, altitude, climate and water availability.</a:t>
            </a:r>
            <a:r>
              <a:rPr lang="en-GB" sz="1400" b="1" dirty="0">
                <a:solidFill>
                  <a:srgbClr val="000000"/>
                </a:solidFill>
              </a:rPr>
              <a:t> </a:t>
            </a:r>
            <a:endParaRPr lang="fr-FR" sz="1400" dirty="0">
              <a:solidFill>
                <a:srgbClr val="000000"/>
              </a:solidFill>
            </a:endParaRPr>
          </a:p>
          <a:p>
            <a:r>
              <a:rPr lang="en-GB" sz="1000" b="1" dirty="0">
                <a:solidFill>
                  <a:srgbClr val="000000"/>
                </a:solidFill>
              </a:rPr>
              <a:t> </a:t>
            </a:r>
            <a:endParaRPr lang="fr-FR" sz="1000" dirty="0">
              <a:solidFill>
                <a:srgbClr val="000000"/>
              </a:solidFill>
            </a:endParaRPr>
          </a:p>
          <a:p>
            <a:pPr algn="l"/>
            <a:r>
              <a:rPr lang="en-GB" sz="1400" b="1" dirty="0" smtClean="0">
                <a:solidFill>
                  <a:srgbClr val="000000"/>
                </a:solidFill>
              </a:rPr>
              <a:t>•</a:t>
            </a:r>
            <a:r>
              <a:rPr lang="en-GB" sz="1400" dirty="0" smtClean="0">
                <a:solidFill>
                  <a:srgbClr val="000000"/>
                </a:solidFill>
              </a:rPr>
              <a:t>A </a:t>
            </a:r>
            <a:r>
              <a:rPr lang="en-GB" sz="1400" b="1" dirty="0" smtClean="0">
                <a:solidFill>
                  <a:srgbClr val="000000"/>
                </a:solidFill>
              </a:rPr>
              <a:t>Population</a:t>
            </a:r>
            <a:r>
              <a:rPr lang="fr-FR" sz="1400" dirty="0" smtClean="0">
                <a:solidFill>
                  <a:srgbClr val="000000"/>
                </a:solidFill>
              </a:rPr>
              <a:t> </a:t>
            </a:r>
            <a:r>
              <a:rPr lang="en-GB" sz="1400" dirty="0" smtClean="0">
                <a:solidFill>
                  <a:srgbClr val="000000"/>
                </a:solidFill>
              </a:rPr>
              <a:t>is </a:t>
            </a:r>
            <a:r>
              <a:rPr lang="en-GB" sz="1400" dirty="0">
                <a:solidFill>
                  <a:srgbClr val="000000"/>
                </a:solidFill>
              </a:rPr>
              <a:t>an aggregation of individuals of the same species that are actively interbreeding, or exchanging genetic information. </a:t>
            </a:r>
            <a:r>
              <a:rPr lang="en-GB" sz="1400" dirty="0" smtClean="0">
                <a:solidFill>
                  <a:srgbClr val="000000"/>
                </a:solidFill>
              </a:rPr>
              <a:t>Evolution </a:t>
            </a:r>
            <a:r>
              <a:rPr lang="en-GB" sz="1400" dirty="0">
                <a:solidFill>
                  <a:srgbClr val="000000"/>
                </a:solidFill>
              </a:rPr>
              <a:t>can occur as a result of random "drift," as directional selection in favour of advantageous phenotypes, or as selection against less well-adapted genotypes.</a:t>
            </a:r>
            <a:endParaRPr lang="fr-FR" sz="1400" dirty="0">
              <a:solidFill>
                <a:srgbClr val="000000"/>
              </a:solidFill>
            </a:endParaRPr>
          </a:p>
          <a:p>
            <a:r>
              <a:rPr lang="en-GB" sz="1000" b="1" dirty="0">
                <a:solidFill>
                  <a:srgbClr val="000000"/>
                </a:solidFill>
              </a:rPr>
              <a:t> </a:t>
            </a:r>
            <a:endParaRPr lang="fr-FR" sz="1000" dirty="0">
              <a:solidFill>
                <a:srgbClr val="000000"/>
              </a:solidFill>
            </a:endParaRPr>
          </a:p>
          <a:p>
            <a:pPr algn="l"/>
            <a:r>
              <a:rPr lang="en-GB" sz="1400" b="1" dirty="0">
                <a:solidFill>
                  <a:srgbClr val="000000"/>
                </a:solidFill>
              </a:rPr>
              <a:t>• </a:t>
            </a:r>
            <a:r>
              <a:rPr lang="en-GB" sz="1400" b="1" dirty="0" smtClean="0">
                <a:solidFill>
                  <a:srgbClr val="000000"/>
                </a:solidFill>
              </a:rPr>
              <a:t>The Habitat (</a:t>
            </a:r>
            <a:r>
              <a:rPr lang="en-GB" sz="1400" b="1" dirty="0" err="1" smtClean="0">
                <a:solidFill>
                  <a:srgbClr val="000000"/>
                </a:solidFill>
              </a:rPr>
              <a:t>biotope</a:t>
            </a:r>
            <a:r>
              <a:rPr lang="en-GB" sz="1400" dirty="0" err="1" smtClean="0">
                <a:solidFill>
                  <a:srgbClr val="000000"/>
                </a:solidFill>
              </a:rPr>
              <a:t>describes</a:t>
            </a:r>
            <a:r>
              <a:rPr lang="en-GB" sz="1400" dirty="0" smtClean="0">
                <a:solidFill>
                  <a:srgbClr val="000000"/>
                </a:solidFill>
              </a:rPr>
              <a:t> </a:t>
            </a:r>
            <a:r>
              <a:rPr lang="en-GB" sz="1400" dirty="0">
                <a:solidFill>
                  <a:srgbClr val="000000"/>
                </a:solidFill>
              </a:rPr>
              <a:t>the environment over which a species is known to occur and the type of community that is formed as a result. Biotope and habitat are sometimes used interchangeably, but biotope applies to a community's environment </a:t>
            </a:r>
            <a:r>
              <a:rPr lang="en-GB" sz="1400" dirty="0" smtClean="0">
                <a:solidFill>
                  <a:srgbClr val="000000"/>
                </a:solidFill>
              </a:rPr>
              <a:t>(an association </a:t>
            </a:r>
            <a:r>
              <a:rPr lang="en-GB" sz="1400" dirty="0">
                <a:solidFill>
                  <a:srgbClr val="000000"/>
                </a:solidFill>
              </a:rPr>
              <a:t>of two or more different species occupying the same geographical area and in a particular time), whereas habitat applies to a species' environment. </a:t>
            </a:r>
            <a:endParaRPr lang="en-GB" sz="1400" dirty="0" smtClean="0">
              <a:solidFill>
                <a:srgbClr val="000000"/>
              </a:solidFill>
            </a:endParaRPr>
          </a:p>
          <a:p>
            <a:pPr algn="l"/>
            <a:endParaRPr lang="en-GB" sz="1000" dirty="0">
              <a:solidFill>
                <a:srgbClr val="000000"/>
              </a:solidFill>
            </a:endParaRPr>
          </a:p>
          <a:p>
            <a:pPr algn="l"/>
            <a:r>
              <a:rPr lang="en-GB" sz="1400" b="1" dirty="0">
                <a:solidFill>
                  <a:srgbClr val="000000"/>
                </a:solidFill>
              </a:rPr>
              <a:t>• </a:t>
            </a:r>
            <a:r>
              <a:rPr lang="en-GB" sz="1400" dirty="0">
                <a:solidFill>
                  <a:srgbClr val="000000"/>
                </a:solidFill>
              </a:rPr>
              <a:t>A </a:t>
            </a:r>
            <a:r>
              <a:rPr lang="en-GB" sz="1400" dirty="0" smtClean="0">
                <a:solidFill>
                  <a:srgbClr val="000000"/>
                </a:solidFill>
              </a:rPr>
              <a:t> </a:t>
            </a:r>
            <a:r>
              <a:rPr lang="en-GB" sz="1400" b="1" dirty="0" smtClean="0">
                <a:solidFill>
                  <a:srgbClr val="000000"/>
                </a:solidFill>
              </a:rPr>
              <a:t>Niche</a:t>
            </a:r>
            <a:r>
              <a:rPr lang="en-GB" sz="1400" dirty="0" smtClean="0">
                <a:solidFill>
                  <a:srgbClr val="000000"/>
                </a:solidFill>
              </a:rPr>
              <a:t> </a:t>
            </a:r>
            <a:r>
              <a:rPr lang="en-GB" sz="1400" dirty="0">
                <a:solidFill>
                  <a:srgbClr val="000000"/>
                </a:solidFill>
              </a:rPr>
              <a:t>is "a set of biotic and abiotic conditions in which a species is able to persist and maintain stable population sizes." The ecological niche is a central concept in the ecology of organisms. </a:t>
            </a:r>
            <a:endParaRPr lang="fr-FR" sz="1400" dirty="0">
              <a:solidFill>
                <a:srgbClr val="000000"/>
              </a:solidFill>
            </a:endParaRPr>
          </a:p>
          <a:p>
            <a:pPr algn="l"/>
            <a:r>
              <a:rPr lang="en-GB" sz="1400" dirty="0">
                <a:solidFill>
                  <a:srgbClr val="000000"/>
                </a:solidFill>
              </a:rPr>
              <a:t>Biogeographical patterns and range distributions are explained or predicted through knowledge of a species' features (trait) and niche requirements.</a:t>
            </a:r>
            <a:r>
              <a:rPr lang="en-GB" sz="1400" baseline="30000" dirty="0">
                <a:solidFill>
                  <a:srgbClr val="000000"/>
                </a:solidFill>
                <a:hlinkClick r:id="rId2"/>
              </a:rPr>
              <a:t> </a:t>
            </a:r>
            <a:r>
              <a:rPr lang="en-GB" sz="1400" dirty="0">
                <a:solidFill>
                  <a:srgbClr val="000000"/>
                </a:solidFill>
              </a:rPr>
              <a:t> Species have functional features that are uniquely adapted to the ecological niche. </a:t>
            </a:r>
            <a:endParaRPr lang="en-GB" sz="1400" dirty="0" smtClean="0">
              <a:solidFill>
                <a:srgbClr val="000000"/>
              </a:solidFill>
            </a:endParaRPr>
          </a:p>
          <a:p>
            <a:pPr algn="l"/>
            <a:endParaRPr lang="en-GB" sz="800" dirty="0">
              <a:solidFill>
                <a:srgbClr val="000000"/>
              </a:solidFill>
            </a:endParaRPr>
          </a:p>
          <a:p>
            <a:pPr algn="l"/>
            <a:r>
              <a:rPr lang="en-GB" sz="1400" dirty="0" smtClean="0">
                <a:solidFill>
                  <a:srgbClr val="000000"/>
                </a:solidFill>
              </a:rPr>
              <a:t>The </a:t>
            </a:r>
            <a:r>
              <a:rPr lang="en-GB" sz="1400" dirty="0">
                <a:solidFill>
                  <a:srgbClr val="000000"/>
                </a:solidFill>
              </a:rPr>
              <a:t>habitat plus the niche is called the </a:t>
            </a:r>
            <a:r>
              <a:rPr lang="en-GB" sz="1400" dirty="0" err="1">
                <a:solidFill>
                  <a:srgbClr val="000000"/>
                </a:solidFill>
              </a:rPr>
              <a:t>ecotope</a:t>
            </a:r>
            <a:r>
              <a:rPr lang="en-GB" sz="1400" dirty="0">
                <a:solidFill>
                  <a:srgbClr val="000000"/>
                </a:solidFill>
              </a:rPr>
              <a:t>, which is defined as the full range of environmental and biological variables affecting an entire species. </a:t>
            </a:r>
            <a:endParaRPr lang="fr-FR"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fr-FR" sz="1400" dirty="0">
              <a:solidFill>
                <a:srgbClr val="000000"/>
              </a:solidFill>
            </a:endParaRPr>
          </a:p>
          <a:p>
            <a:pPr algn="l"/>
            <a:r>
              <a:rPr lang="en-GB" sz="1400" dirty="0">
                <a:solidFill>
                  <a:srgbClr val="000000"/>
                </a:solidFill>
              </a:rPr>
              <a:t> </a:t>
            </a:r>
            <a:endParaRPr lang="fr-FR" sz="800" dirty="0">
              <a:solidFill>
                <a:srgbClr val="000000"/>
              </a:solidFill>
            </a:endParaRPr>
          </a:p>
          <a:p>
            <a:pPr algn="l"/>
            <a:endParaRPr lang="fr-FR" sz="1400" dirty="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fr-FR" sz="1400" dirty="0" smtClean="0">
              <a:solidFill>
                <a:srgbClr val="000000"/>
              </a:solidFill>
            </a:endParaRPr>
          </a:p>
          <a:p>
            <a:pPr algn="l"/>
            <a:endParaRPr lang="fr-FR" sz="1400" dirty="0">
              <a:solidFill>
                <a:srgbClr val="000000"/>
              </a:solidFill>
            </a:endParaRPr>
          </a:p>
          <a:p>
            <a:pPr algn="l"/>
            <a:endParaRPr lang="fr-FR" sz="1400" dirty="0">
              <a:solidFill>
                <a:srgbClr val="000000"/>
              </a:solidFill>
            </a:endParaRPr>
          </a:p>
        </p:txBody>
      </p:sp>
    </p:spTree>
    <p:extLst>
      <p:ext uri="{BB962C8B-B14F-4D97-AF65-F5344CB8AC3E}">
        <p14:creationId xmlns:p14="http://schemas.microsoft.com/office/powerpoint/2010/main" val="5707015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smtClean="0"/>
              <a:t>Ecotone</a:t>
            </a:r>
            <a:endParaRPr lang="fr-FR" sz="2200" dirty="0"/>
          </a:p>
        </p:txBody>
      </p:sp>
      <p:sp>
        <p:nvSpPr>
          <p:cNvPr id="3" name="Sous-titre 2"/>
          <p:cNvSpPr>
            <a:spLocks noGrp="1"/>
          </p:cNvSpPr>
          <p:nvPr>
            <p:ph type="subTitle" idx="1"/>
          </p:nvPr>
        </p:nvSpPr>
        <p:spPr>
          <a:xfrm>
            <a:off x="685800" y="934832"/>
            <a:ext cx="7968388" cy="4300469"/>
          </a:xfrm>
        </p:spPr>
        <p:txBody>
          <a:bodyPr>
            <a:noAutofit/>
          </a:bodyPr>
          <a:lstStyle/>
          <a:p>
            <a:pPr algn="l"/>
            <a:r>
              <a:rPr lang="en-GB" sz="1400" b="1" dirty="0">
                <a:solidFill>
                  <a:srgbClr val="000000"/>
                </a:solidFill>
              </a:rPr>
              <a:t>• </a:t>
            </a:r>
            <a:r>
              <a:rPr lang="en-GB" sz="1400" dirty="0">
                <a:solidFill>
                  <a:srgbClr val="000000"/>
                </a:solidFill>
              </a:rPr>
              <a:t>It is a transition area of vegetation between two ecosystems or biomes), where two communities meet and </a:t>
            </a:r>
            <a:r>
              <a:rPr lang="en-GB" sz="1400" dirty="0" smtClean="0">
                <a:solidFill>
                  <a:srgbClr val="000000"/>
                </a:solidFill>
              </a:rPr>
              <a:t>intermingle such </a:t>
            </a:r>
            <a:r>
              <a:rPr lang="en-GB" sz="1400" dirty="0">
                <a:solidFill>
                  <a:srgbClr val="000000"/>
                </a:solidFill>
              </a:rPr>
              <a:t>as, forest, grassland, mangroves, littoral zones, reed beds,  …. It has some of the characteristics of each bordering biological community and often contains species not found in the overlapping communities. </a:t>
            </a:r>
            <a:r>
              <a:rPr lang="en-GB" sz="1400" dirty="0" smtClean="0">
                <a:solidFill>
                  <a:srgbClr val="000000"/>
                </a:solidFill>
              </a:rPr>
              <a:t>An </a:t>
            </a:r>
            <a:r>
              <a:rPr lang="en-GB" sz="1400" dirty="0" err="1">
                <a:solidFill>
                  <a:srgbClr val="000000"/>
                </a:solidFill>
              </a:rPr>
              <a:t>ecotonal</a:t>
            </a:r>
            <a:r>
              <a:rPr lang="en-GB" sz="1400" dirty="0">
                <a:solidFill>
                  <a:srgbClr val="000000"/>
                </a:solidFill>
              </a:rPr>
              <a:t> area often has a higher density of organisms of one species, a strong productivity and a greater diversity of species belonging to each of the two communities. </a:t>
            </a:r>
            <a:endParaRPr lang="fr-FR" sz="1400" dirty="0">
              <a:solidFill>
                <a:srgbClr val="000000"/>
              </a:solidFill>
            </a:endParaRPr>
          </a:p>
          <a:p>
            <a:pPr algn="l"/>
            <a:r>
              <a:rPr lang="en-GB" sz="1400" dirty="0">
                <a:solidFill>
                  <a:srgbClr val="000000"/>
                </a:solidFill>
              </a:rPr>
              <a:t> </a:t>
            </a:r>
            <a:endParaRPr lang="fr-FR"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r>
              <a:rPr lang="en-GB" sz="1400" dirty="0" err="1" smtClean="0">
                <a:solidFill>
                  <a:srgbClr val="000000"/>
                </a:solidFill>
              </a:rPr>
              <a:t>Ecotones</a:t>
            </a:r>
            <a:r>
              <a:rPr lang="en-GB" sz="1400" dirty="0" smtClean="0">
                <a:solidFill>
                  <a:srgbClr val="000000"/>
                </a:solidFill>
              </a:rPr>
              <a:t> </a:t>
            </a:r>
            <a:r>
              <a:rPr lang="en-GB" sz="1400" dirty="0">
                <a:solidFill>
                  <a:srgbClr val="000000"/>
                </a:solidFill>
              </a:rPr>
              <a:t>are particularly significant for mobile animals, as they can exploit more than one set of habitats within a short distance. The </a:t>
            </a:r>
            <a:r>
              <a:rPr lang="en-GB" sz="1400" dirty="0" err="1">
                <a:solidFill>
                  <a:srgbClr val="000000"/>
                </a:solidFill>
              </a:rPr>
              <a:t>ecotone</a:t>
            </a:r>
            <a:r>
              <a:rPr lang="en-GB" sz="1400" dirty="0">
                <a:solidFill>
                  <a:srgbClr val="000000"/>
                </a:solidFill>
              </a:rPr>
              <a:t> contains not only species common to the communities on both sides; it may also include a number of highly adaptable species that tend to colonize such transitional areas. The phenomenon of increased variety of plants </a:t>
            </a:r>
            <a:r>
              <a:rPr lang="en-GB" sz="1400" dirty="0" smtClean="0">
                <a:solidFill>
                  <a:srgbClr val="000000"/>
                </a:solidFill>
              </a:rPr>
              <a:t>or animals </a:t>
            </a:r>
            <a:r>
              <a:rPr lang="en-GB" sz="1400" dirty="0">
                <a:solidFill>
                  <a:srgbClr val="000000"/>
                </a:solidFill>
              </a:rPr>
              <a:t>at the community junction is called the edge effect and is essentially due to a locally broader range of suitable environmental conditions or ecological niches.</a:t>
            </a:r>
            <a:endParaRPr lang="fr-FR"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fr-FR" sz="1400" dirty="0">
              <a:solidFill>
                <a:srgbClr val="000000"/>
              </a:solidFill>
            </a:endParaRPr>
          </a:p>
          <a:p>
            <a:pPr algn="l"/>
            <a:r>
              <a:rPr lang="en-GB" sz="1400" dirty="0">
                <a:solidFill>
                  <a:srgbClr val="000000"/>
                </a:solidFill>
              </a:rPr>
              <a:t> </a:t>
            </a:r>
            <a:endParaRPr lang="fr-FR" sz="800" dirty="0">
              <a:solidFill>
                <a:srgbClr val="000000"/>
              </a:solidFill>
            </a:endParaRPr>
          </a:p>
          <a:p>
            <a:pPr algn="l"/>
            <a:endParaRPr lang="fr-FR" sz="1400" dirty="0">
              <a:solidFill>
                <a:srgbClr val="000000"/>
              </a:solidFill>
            </a:endParaRPr>
          </a:p>
          <a:p>
            <a:pPr algn="l"/>
            <a:endParaRPr lang="en-GB" sz="1400" dirty="0">
              <a:solidFill>
                <a:srgbClr val="000000"/>
              </a:solidFill>
            </a:endParaRPr>
          </a:p>
          <a:p>
            <a:pPr algn="l"/>
            <a:endParaRPr lang="en-GB" sz="1400" dirty="0" smtClean="0">
              <a:solidFill>
                <a:srgbClr val="000000"/>
              </a:solidFill>
            </a:endParaRPr>
          </a:p>
          <a:p>
            <a:pPr algn="l"/>
            <a:endParaRPr lang="en-GB" sz="1400" dirty="0">
              <a:solidFill>
                <a:srgbClr val="000000"/>
              </a:solidFill>
            </a:endParaRPr>
          </a:p>
          <a:p>
            <a:pPr algn="l"/>
            <a:endParaRPr lang="fr-FR" sz="1400" dirty="0" smtClean="0">
              <a:solidFill>
                <a:srgbClr val="000000"/>
              </a:solidFill>
            </a:endParaRPr>
          </a:p>
          <a:p>
            <a:pPr algn="l"/>
            <a:endParaRPr lang="fr-FR" sz="1400" dirty="0">
              <a:solidFill>
                <a:srgbClr val="000000"/>
              </a:solidFill>
            </a:endParaRPr>
          </a:p>
          <a:p>
            <a:pPr algn="l"/>
            <a:endParaRPr lang="fr-FR" sz="1400" dirty="0">
              <a:solidFill>
                <a:srgbClr val="000000"/>
              </a:solidFill>
            </a:endParaRPr>
          </a:p>
        </p:txBody>
      </p:sp>
      <p:pic>
        <p:nvPicPr>
          <p:cNvPr id="2" name="Image 1"/>
          <p:cNvPicPr>
            <a:picLocks noChangeAspect="1"/>
          </p:cNvPicPr>
          <p:nvPr/>
        </p:nvPicPr>
        <p:blipFill>
          <a:blip r:embed="rId2"/>
          <a:stretch>
            <a:fillRect/>
          </a:stretch>
        </p:blipFill>
        <p:spPr>
          <a:xfrm>
            <a:off x="2304610" y="2113510"/>
            <a:ext cx="4412702" cy="3028475"/>
          </a:xfrm>
          <a:prstGeom prst="rect">
            <a:avLst/>
          </a:prstGeom>
        </p:spPr>
      </p:pic>
    </p:spTree>
    <p:extLst>
      <p:ext uri="{BB962C8B-B14F-4D97-AF65-F5344CB8AC3E}">
        <p14:creationId xmlns:p14="http://schemas.microsoft.com/office/powerpoint/2010/main" val="16218084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Biological</a:t>
            </a:r>
            <a:r>
              <a:rPr lang="fr-FR" sz="2200" dirty="0" smtClean="0"/>
              <a:t> classification</a:t>
            </a:r>
            <a:endParaRPr lang="fr-FR" sz="2200" dirty="0"/>
          </a:p>
        </p:txBody>
      </p:sp>
      <p:sp>
        <p:nvSpPr>
          <p:cNvPr id="3" name="Sous-titre 2"/>
          <p:cNvSpPr>
            <a:spLocks noGrp="1"/>
          </p:cNvSpPr>
          <p:nvPr>
            <p:ph type="subTitle" idx="1"/>
          </p:nvPr>
        </p:nvSpPr>
        <p:spPr>
          <a:xfrm>
            <a:off x="685800" y="1171509"/>
            <a:ext cx="7968388" cy="1455836"/>
          </a:xfrm>
        </p:spPr>
        <p:txBody>
          <a:bodyPr>
            <a:noAutofit/>
          </a:bodyPr>
          <a:lstStyle/>
          <a:p>
            <a:pPr algn="l"/>
            <a:r>
              <a:rPr lang="en-GB" sz="1400" dirty="0" smtClean="0">
                <a:solidFill>
                  <a:schemeClr val="tx1"/>
                </a:solidFill>
              </a:rPr>
              <a:t>Biological classification is a method of scientific taxonomy used to group and categorize organisms into groups such as genus and species. These groups are known as taxa (singular: taxon).</a:t>
            </a:r>
            <a:endParaRPr lang="fr-FR" sz="1400" dirty="0" smtClean="0">
              <a:solidFill>
                <a:schemeClr val="tx1"/>
              </a:solidFill>
            </a:endParaRPr>
          </a:p>
          <a:p>
            <a:pPr algn="l"/>
            <a:r>
              <a:rPr lang="en-GB" sz="1400" dirty="0" smtClean="0">
                <a:solidFill>
                  <a:schemeClr val="tx1"/>
                </a:solidFill>
              </a:rPr>
              <a:t>Modern biological classification has its root in the work of </a:t>
            </a:r>
            <a:r>
              <a:rPr lang="en-GB" sz="1400" dirty="0" err="1" smtClean="0">
                <a:solidFill>
                  <a:schemeClr val="tx1"/>
                </a:solidFill>
              </a:rPr>
              <a:t>Carolus</a:t>
            </a:r>
            <a:r>
              <a:rPr lang="en-GB" sz="1400" dirty="0" smtClean="0">
                <a:solidFill>
                  <a:schemeClr val="tx1"/>
                </a:solidFill>
              </a:rPr>
              <a:t> Linnaeus, who grouped species according to shared physical characteristics and introduced binomials composed of generic name (genus) followed by a specific epithet  (species). These groupings have since been revised to improve consistency with the Darwinian principle of common descent, a group of organisms having a common ancestor. </a:t>
            </a:r>
            <a:endParaRPr lang="fr-FR" sz="1400" dirty="0" smtClean="0">
              <a:solidFill>
                <a:schemeClr val="tx1"/>
              </a:solidFill>
            </a:endParaRPr>
          </a:p>
          <a:p>
            <a:pPr algn="l"/>
            <a:r>
              <a:rPr lang="en-GB" sz="1400" b="1" dirty="0" smtClean="0"/>
              <a:t> </a:t>
            </a:r>
            <a:endParaRPr lang="fr-FR" sz="1400" b="1" dirty="0" smtClean="0"/>
          </a:p>
          <a:p>
            <a:pPr algn="l"/>
            <a:endParaRPr lang="en-GB" sz="1400" b="1" dirty="0" smtClean="0">
              <a:solidFill>
                <a:srgbClr val="000000"/>
              </a:solidFill>
            </a:endParaRPr>
          </a:p>
          <a:p>
            <a:pPr algn="l"/>
            <a:endParaRPr lang="en-GB" sz="1400" b="1" dirty="0">
              <a:solidFill>
                <a:srgbClr val="000000"/>
              </a:solidFill>
            </a:endParaRPr>
          </a:p>
          <a:p>
            <a:pPr algn="l"/>
            <a:endParaRPr lang="fr-FR" sz="1400" b="1" dirty="0">
              <a:solidFill>
                <a:srgbClr val="000000"/>
              </a:solidFill>
            </a:endParaRPr>
          </a:p>
          <a:p>
            <a:pPr algn="l"/>
            <a:r>
              <a:rPr lang="en-GB" sz="1400" b="1" dirty="0">
                <a:solidFill>
                  <a:srgbClr val="000000"/>
                </a:solidFill>
              </a:rPr>
              <a:t> </a:t>
            </a:r>
            <a:endParaRPr lang="fr-FR" sz="800" b="1" dirty="0">
              <a:solidFill>
                <a:srgbClr val="000000"/>
              </a:solidFill>
            </a:endParaRPr>
          </a:p>
          <a:p>
            <a:pPr algn="l"/>
            <a:endParaRPr lang="fr-FR" sz="1400" b="1" dirty="0">
              <a:solidFill>
                <a:srgbClr val="000000"/>
              </a:solidFill>
            </a:endParaRPr>
          </a:p>
          <a:p>
            <a:pPr algn="l"/>
            <a:endParaRPr lang="en-GB" sz="1400" b="1" dirty="0">
              <a:solidFill>
                <a:srgbClr val="000000"/>
              </a:solidFill>
            </a:endParaRPr>
          </a:p>
          <a:p>
            <a:pPr algn="l"/>
            <a:endParaRPr lang="en-GB" sz="1400" b="1" dirty="0" smtClean="0">
              <a:solidFill>
                <a:srgbClr val="000000"/>
              </a:solidFill>
            </a:endParaRPr>
          </a:p>
          <a:p>
            <a:pPr algn="l"/>
            <a:endParaRPr lang="en-GB" sz="1400" b="1" dirty="0">
              <a:solidFill>
                <a:srgbClr val="000000"/>
              </a:solidFill>
            </a:endParaRPr>
          </a:p>
          <a:p>
            <a:pPr algn="l"/>
            <a:endParaRPr lang="fr-FR" sz="1400" b="1" dirty="0" smtClean="0">
              <a:solidFill>
                <a:srgbClr val="000000"/>
              </a:solidFill>
            </a:endParaRPr>
          </a:p>
          <a:p>
            <a:pPr algn="l"/>
            <a:endParaRPr lang="fr-FR" sz="1400" b="1" dirty="0">
              <a:solidFill>
                <a:srgbClr val="000000"/>
              </a:solidFill>
            </a:endParaRPr>
          </a:p>
          <a:p>
            <a:pPr algn="l"/>
            <a:endParaRPr lang="fr-FR" sz="1400" b="1" dirty="0">
              <a:solidFill>
                <a:srgbClr val="000000"/>
              </a:solidFill>
            </a:endParaRPr>
          </a:p>
        </p:txBody>
      </p:sp>
      <p:pic>
        <p:nvPicPr>
          <p:cNvPr id="1025" name="Picture 1" descr="levels+of+class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959" y="2724295"/>
            <a:ext cx="4848684" cy="343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72209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549189" y="332798"/>
            <a:ext cx="8320216" cy="441466"/>
          </a:xfrm>
        </p:spPr>
        <p:txBody>
          <a:bodyPr>
            <a:normAutofit/>
          </a:bodyPr>
          <a:lstStyle/>
          <a:p>
            <a:r>
              <a:rPr lang="fr-FR" sz="1800" b="1" dirty="0" err="1" smtClean="0">
                <a:solidFill>
                  <a:srgbClr val="000000"/>
                </a:solidFill>
              </a:rPr>
              <a:t>Summary</a:t>
            </a:r>
            <a:endParaRPr lang="fr-FR" sz="1800" b="1" dirty="0" smtClean="0">
              <a:solidFill>
                <a:srgbClr val="000000"/>
              </a:solidFill>
            </a:endParaRPr>
          </a:p>
        </p:txBody>
      </p:sp>
      <p:sp>
        <p:nvSpPr>
          <p:cNvPr id="4" name="Titre 3"/>
          <p:cNvSpPr>
            <a:spLocks noGrp="1"/>
          </p:cNvSpPr>
          <p:nvPr>
            <p:ph type="ctrTitle"/>
          </p:nvPr>
        </p:nvSpPr>
        <p:spPr>
          <a:xfrm>
            <a:off x="685800" y="903308"/>
            <a:ext cx="7772400" cy="5345129"/>
          </a:xfrm>
        </p:spPr>
        <p:txBody>
          <a:bodyPr>
            <a:noAutofit/>
          </a:bodyPr>
          <a:lstStyle/>
          <a:p>
            <a:pPr marL="1976438" algn="l"/>
            <a:r>
              <a:rPr lang="en-GB" sz="800" b="1" dirty="0"/>
              <a:t> </a:t>
            </a:r>
            <a:r>
              <a:rPr lang="fr-FR" sz="800" dirty="0"/>
              <a:t/>
            </a:r>
            <a:br>
              <a:rPr lang="fr-FR" sz="800" dirty="0"/>
            </a:br>
            <a:r>
              <a:rPr lang="en-GB" sz="1050" b="1" dirty="0"/>
              <a:t>1. Hierarchy of living world</a:t>
            </a:r>
            <a:r>
              <a:rPr lang="fr-FR" sz="1050" dirty="0"/>
              <a:t/>
            </a:r>
            <a:br>
              <a:rPr lang="fr-FR" sz="1050" dirty="0"/>
            </a:br>
            <a:r>
              <a:rPr lang="en-GB" sz="1050" b="1" dirty="0"/>
              <a:t>2. What is Ecology</a:t>
            </a:r>
            <a:r>
              <a:rPr lang="fr-FR" sz="1050" dirty="0"/>
              <a:t/>
            </a:r>
            <a:br>
              <a:rPr lang="fr-FR" sz="1050" dirty="0"/>
            </a:br>
            <a:r>
              <a:rPr lang="en-GB" sz="1050" b="1" dirty="0"/>
              <a:t>3. The Biosphere</a:t>
            </a:r>
            <a:r>
              <a:rPr lang="fr-FR" sz="900" dirty="0"/>
              <a:t/>
            </a:r>
            <a:br>
              <a:rPr lang="fr-FR" sz="900" dirty="0"/>
            </a:br>
            <a:r>
              <a:rPr lang="fr-FR" sz="900" dirty="0" smtClean="0"/>
              <a:t>		</a:t>
            </a:r>
            <a:r>
              <a:rPr lang="en-GB" sz="900" dirty="0" smtClean="0"/>
              <a:t>- </a:t>
            </a:r>
            <a:r>
              <a:rPr lang="en-GB" sz="900" dirty="0"/>
              <a:t>Lithosphere</a:t>
            </a:r>
            <a:r>
              <a:rPr lang="fr-FR" sz="900" dirty="0"/>
              <a:t/>
            </a:r>
            <a:br>
              <a:rPr lang="fr-FR" sz="900" dirty="0"/>
            </a:br>
            <a:r>
              <a:rPr lang="fr-FR" sz="900" dirty="0" smtClean="0"/>
              <a:t>		</a:t>
            </a:r>
            <a:r>
              <a:rPr lang="en-GB" sz="900" dirty="0" smtClean="0"/>
              <a:t>- </a:t>
            </a:r>
            <a:r>
              <a:rPr lang="en-GB" sz="900" dirty="0"/>
              <a:t>Hydrosphere </a:t>
            </a:r>
            <a:r>
              <a:rPr lang="fr-FR" sz="900" dirty="0"/>
              <a:t/>
            </a:r>
            <a:br>
              <a:rPr lang="fr-FR" sz="900" dirty="0"/>
            </a:br>
            <a:r>
              <a:rPr lang="fr-FR" sz="900" dirty="0" smtClean="0"/>
              <a:t>		</a:t>
            </a:r>
            <a:r>
              <a:rPr lang="en-GB" sz="900" dirty="0" smtClean="0"/>
              <a:t>- </a:t>
            </a:r>
            <a:r>
              <a:rPr lang="en-GB" sz="900" dirty="0"/>
              <a:t>Atmosphere</a:t>
            </a:r>
            <a:r>
              <a:rPr lang="fr-FR" sz="900" dirty="0"/>
              <a:t/>
            </a:r>
            <a:br>
              <a:rPr lang="fr-FR" sz="900" dirty="0"/>
            </a:br>
            <a:r>
              <a:rPr lang="en-GB" sz="1050" b="1" dirty="0"/>
              <a:t>4. What is an </a:t>
            </a:r>
            <a:r>
              <a:rPr lang="en-GB" sz="1050" b="1" dirty="0" smtClean="0"/>
              <a:t>ecosystem</a:t>
            </a:r>
            <a:r>
              <a:rPr lang="fr-FR" sz="1050" dirty="0"/>
              <a:t/>
            </a:r>
            <a:br>
              <a:rPr lang="fr-FR" sz="1050" dirty="0"/>
            </a:br>
            <a:r>
              <a:rPr lang="fr-FR" sz="1050" dirty="0"/>
              <a:t>	</a:t>
            </a:r>
            <a:r>
              <a:rPr lang="fr-FR" sz="1050" dirty="0" smtClean="0"/>
              <a:t>	</a:t>
            </a:r>
            <a:r>
              <a:rPr lang="en-GB" sz="900" dirty="0" smtClean="0"/>
              <a:t>- </a:t>
            </a:r>
            <a:r>
              <a:rPr lang="en-GB" sz="900" dirty="0" err="1"/>
              <a:t>Ecozone</a:t>
            </a:r>
            <a:r>
              <a:rPr lang="en-GB" sz="900" dirty="0"/>
              <a:t> </a:t>
            </a:r>
            <a:r>
              <a:rPr lang="fr-FR" sz="900" dirty="0"/>
              <a:t/>
            </a:r>
            <a:br>
              <a:rPr lang="fr-FR" sz="900" dirty="0"/>
            </a:br>
            <a:r>
              <a:rPr lang="fr-FR" sz="900" dirty="0" smtClean="0"/>
              <a:t>		</a:t>
            </a:r>
            <a:r>
              <a:rPr lang="en-GB" sz="900" dirty="0" smtClean="0"/>
              <a:t>- </a:t>
            </a:r>
            <a:r>
              <a:rPr lang="en-GB" sz="900" dirty="0"/>
              <a:t>Biome</a:t>
            </a:r>
            <a:r>
              <a:rPr lang="fr-FR" sz="900" dirty="0"/>
              <a:t/>
            </a:r>
            <a:br>
              <a:rPr lang="fr-FR" sz="900" dirty="0"/>
            </a:br>
            <a:r>
              <a:rPr lang="fr-FR" sz="900" dirty="0" smtClean="0"/>
              <a:t>		</a:t>
            </a:r>
            <a:r>
              <a:rPr lang="en-GB" sz="900" dirty="0" smtClean="0"/>
              <a:t>- </a:t>
            </a:r>
            <a:r>
              <a:rPr lang="en-GB" sz="900" dirty="0"/>
              <a:t>Ecosystem</a:t>
            </a:r>
            <a:r>
              <a:rPr lang="fr-FR" sz="900" dirty="0"/>
              <a:t/>
            </a:r>
            <a:br>
              <a:rPr lang="fr-FR" sz="900" dirty="0"/>
            </a:br>
            <a:r>
              <a:rPr lang="fr-FR" sz="900" dirty="0" smtClean="0"/>
              <a:t>		</a:t>
            </a:r>
            <a:r>
              <a:rPr lang="en-GB" sz="900" dirty="0" smtClean="0"/>
              <a:t>- </a:t>
            </a:r>
            <a:r>
              <a:rPr lang="en-GB" sz="900" dirty="0"/>
              <a:t>Ecological community</a:t>
            </a:r>
            <a:r>
              <a:rPr lang="fr-FR" sz="900" dirty="0"/>
              <a:t/>
            </a:r>
            <a:br>
              <a:rPr lang="fr-FR" sz="900" dirty="0"/>
            </a:br>
            <a:r>
              <a:rPr lang="fr-FR" sz="900" dirty="0" smtClean="0"/>
              <a:t>		</a:t>
            </a:r>
            <a:r>
              <a:rPr lang="en-GB" sz="900" dirty="0" smtClean="0"/>
              <a:t>- </a:t>
            </a:r>
            <a:r>
              <a:rPr lang="en-GB" sz="900" dirty="0"/>
              <a:t>Habitat/biotope</a:t>
            </a:r>
            <a:r>
              <a:rPr lang="fr-FR" sz="900" dirty="0"/>
              <a:t/>
            </a:r>
            <a:br>
              <a:rPr lang="fr-FR" sz="900" dirty="0"/>
            </a:br>
            <a:r>
              <a:rPr lang="fr-FR" sz="900" dirty="0" smtClean="0"/>
              <a:t>		</a:t>
            </a:r>
            <a:r>
              <a:rPr lang="en-GB" sz="900" dirty="0" smtClean="0"/>
              <a:t>- </a:t>
            </a:r>
            <a:r>
              <a:rPr lang="en-GB" sz="900" dirty="0" err="1"/>
              <a:t>Ecotone</a:t>
            </a:r>
            <a:r>
              <a:rPr lang="fr-FR" sz="900" dirty="0"/>
              <a:t/>
            </a:r>
            <a:br>
              <a:rPr lang="fr-FR" sz="900" dirty="0"/>
            </a:br>
            <a:r>
              <a:rPr lang="fr-FR" sz="900" dirty="0" smtClean="0"/>
              <a:t>		</a:t>
            </a:r>
            <a:r>
              <a:rPr lang="en-GB" sz="900" dirty="0" smtClean="0"/>
              <a:t>- </a:t>
            </a:r>
            <a:r>
              <a:rPr lang="en-GB" sz="900" dirty="0"/>
              <a:t>Niche</a:t>
            </a:r>
            <a:r>
              <a:rPr lang="fr-FR" sz="900" dirty="0"/>
              <a:t/>
            </a:r>
            <a:br>
              <a:rPr lang="fr-FR" sz="900" dirty="0"/>
            </a:br>
            <a:r>
              <a:rPr lang="en-GB" sz="1050" b="1" dirty="0"/>
              <a:t>5. Biological classification</a:t>
            </a:r>
            <a:r>
              <a:rPr lang="fr-FR" sz="1050" dirty="0"/>
              <a:t/>
            </a:r>
            <a:br>
              <a:rPr lang="fr-FR" sz="1050" dirty="0"/>
            </a:br>
            <a:r>
              <a:rPr lang="en-GB" sz="1050" b="1" dirty="0"/>
              <a:t>6. Ecosystem processes</a:t>
            </a:r>
            <a:r>
              <a:rPr lang="fr-FR" sz="1050" dirty="0"/>
              <a:t/>
            </a:r>
            <a:br>
              <a:rPr lang="fr-FR" sz="1050" dirty="0"/>
            </a:br>
            <a:r>
              <a:rPr lang="fr-FR" sz="1050" dirty="0" smtClean="0"/>
              <a:t>		</a:t>
            </a:r>
            <a:r>
              <a:rPr lang="en-GB" sz="900" dirty="0" smtClean="0"/>
              <a:t>- </a:t>
            </a:r>
            <a:r>
              <a:rPr lang="en-GB" sz="900" dirty="0"/>
              <a:t>Radiation: heat, temperature and light</a:t>
            </a:r>
            <a:r>
              <a:rPr lang="fr-FR" sz="900" dirty="0"/>
              <a:t/>
            </a:r>
            <a:br>
              <a:rPr lang="fr-FR" sz="900" dirty="0"/>
            </a:br>
            <a:r>
              <a:rPr lang="fr-FR" sz="900" dirty="0" smtClean="0"/>
              <a:t>		</a:t>
            </a:r>
            <a:r>
              <a:rPr lang="en-GB" sz="900" b="1" dirty="0" smtClean="0"/>
              <a:t>- </a:t>
            </a:r>
            <a:r>
              <a:rPr lang="en-GB" sz="900" dirty="0"/>
              <a:t>Primary production</a:t>
            </a:r>
            <a:r>
              <a:rPr lang="fr-FR" sz="900" dirty="0"/>
              <a:t/>
            </a:r>
            <a:br>
              <a:rPr lang="fr-FR" sz="900" dirty="0"/>
            </a:br>
            <a:r>
              <a:rPr lang="fr-FR" sz="900" dirty="0" smtClean="0"/>
              <a:t>		</a:t>
            </a:r>
            <a:r>
              <a:rPr lang="en-GB" sz="900" dirty="0" smtClean="0"/>
              <a:t>- </a:t>
            </a:r>
            <a:r>
              <a:rPr lang="en-GB" sz="900" dirty="0"/>
              <a:t>Secondary production</a:t>
            </a:r>
            <a:r>
              <a:rPr lang="fr-FR" sz="900" dirty="0"/>
              <a:t/>
            </a:r>
            <a:br>
              <a:rPr lang="fr-FR" sz="900" dirty="0"/>
            </a:br>
            <a:r>
              <a:rPr lang="fr-FR" sz="900" dirty="0" smtClean="0"/>
              <a:t>		</a:t>
            </a:r>
            <a:r>
              <a:rPr lang="en-GB" sz="900" dirty="0" smtClean="0"/>
              <a:t>- </a:t>
            </a:r>
            <a:r>
              <a:rPr lang="en-GB" sz="900" dirty="0"/>
              <a:t>Food web and trophic levels</a:t>
            </a:r>
            <a:r>
              <a:rPr lang="fr-FR" sz="900" dirty="0"/>
              <a:t/>
            </a:r>
            <a:br>
              <a:rPr lang="fr-FR" sz="900" dirty="0"/>
            </a:br>
            <a:r>
              <a:rPr lang="fr-FR" sz="900" dirty="0" smtClean="0"/>
              <a:t>		</a:t>
            </a:r>
            <a:r>
              <a:rPr lang="en-GB" sz="900" dirty="0" smtClean="0"/>
              <a:t>- </a:t>
            </a:r>
            <a:r>
              <a:rPr lang="en-GB" sz="900" dirty="0"/>
              <a:t>Trophic cascade and ecology flow </a:t>
            </a:r>
            <a:r>
              <a:rPr lang="fr-FR" sz="900" dirty="0"/>
              <a:t/>
            </a:r>
            <a:br>
              <a:rPr lang="fr-FR" sz="900" dirty="0"/>
            </a:br>
            <a:r>
              <a:rPr lang="en-GB" sz="1050" b="1" dirty="0"/>
              <a:t>7. Population ecology and population dynamics</a:t>
            </a:r>
            <a:r>
              <a:rPr lang="fr-FR" sz="1050" dirty="0"/>
              <a:t/>
            </a:r>
            <a:br>
              <a:rPr lang="fr-FR" sz="1050" dirty="0"/>
            </a:br>
            <a:r>
              <a:rPr lang="en-GB" sz="1050" b="1" dirty="0"/>
              <a:t>8. Disturbance and resilience</a:t>
            </a:r>
            <a:r>
              <a:rPr lang="fr-FR" sz="1050" dirty="0"/>
              <a:t/>
            </a:r>
            <a:br>
              <a:rPr lang="fr-FR" sz="1050" dirty="0"/>
            </a:br>
            <a:r>
              <a:rPr lang="fr-FR" sz="1050" dirty="0" smtClean="0"/>
              <a:t>		</a:t>
            </a:r>
            <a:r>
              <a:rPr lang="en-GB" sz="900" b="1" dirty="0" smtClean="0"/>
              <a:t>- </a:t>
            </a:r>
            <a:r>
              <a:rPr lang="en-GB" sz="900" dirty="0"/>
              <a:t>Human impacts on resilience</a:t>
            </a:r>
            <a:r>
              <a:rPr lang="fr-FR" sz="900" dirty="0"/>
              <a:t/>
            </a:r>
            <a:br>
              <a:rPr lang="fr-FR" sz="900" dirty="0"/>
            </a:br>
            <a:r>
              <a:rPr lang="en-GB" sz="1050" b="1" dirty="0"/>
              <a:t>9. Nutrient cycle, decomposition and mineralization</a:t>
            </a:r>
            <a:r>
              <a:rPr lang="fr-FR" sz="1050" dirty="0"/>
              <a:t/>
            </a:r>
            <a:br>
              <a:rPr lang="fr-FR" sz="1050" dirty="0"/>
            </a:br>
            <a:r>
              <a:rPr lang="fr-FR" sz="1050" dirty="0" smtClean="0"/>
              <a:t>		</a:t>
            </a:r>
            <a:r>
              <a:rPr lang="en-GB" sz="900" dirty="0" smtClean="0"/>
              <a:t>- </a:t>
            </a:r>
            <a:r>
              <a:rPr lang="en-GB" sz="900" dirty="0"/>
              <a:t>Nutrient cycle </a:t>
            </a:r>
            <a:r>
              <a:rPr lang="fr-FR" sz="900" dirty="0"/>
              <a:t/>
            </a:r>
            <a:br>
              <a:rPr lang="fr-FR" sz="900" dirty="0"/>
            </a:br>
            <a:r>
              <a:rPr lang="fr-FR" sz="900" dirty="0" smtClean="0"/>
              <a:t>		</a:t>
            </a:r>
            <a:r>
              <a:rPr lang="en-GB" sz="900" dirty="0" smtClean="0"/>
              <a:t>- </a:t>
            </a:r>
            <a:r>
              <a:rPr lang="en-GB" sz="900" dirty="0"/>
              <a:t>Decomposition</a:t>
            </a:r>
            <a:r>
              <a:rPr lang="fr-FR" sz="900" dirty="0"/>
              <a:t/>
            </a:r>
            <a:br>
              <a:rPr lang="fr-FR" sz="900" dirty="0"/>
            </a:br>
            <a:r>
              <a:rPr lang="en-GB" sz="1050" b="1" dirty="0"/>
              <a:t>10. Ecological amplitude</a:t>
            </a:r>
            <a:r>
              <a:rPr lang="fr-FR" sz="1050" dirty="0"/>
              <a:t/>
            </a:r>
            <a:br>
              <a:rPr lang="fr-FR" sz="1050" dirty="0"/>
            </a:br>
            <a:r>
              <a:rPr lang="en-GB" sz="1050" b="1" dirty="0"/>
              <a:t>11. Ecology, environmental influences, biological interactions</a:t>
            </a:r>
            <a:r>
              <a:rPr lang="fr-FR" sz="1050" dirty="0"/>
              <a:t/>
            </a:r>
            <a:br>
              <a:rPr lang="fr-FR" sz="1050" dirty="0"/>
            </a:br>
            <a:r>
              <a:rPr lang="en-GB" sz="1050" b="1" dirty="0"/>
              <a:t>12. Biodiversity</a:t>
            </a:r>
            <a:r>
              <a:rPr lang="fr-FR" sz="1050" dirty="0"/>
              <a:t/>
            </a:r>
            <a:br>
              <a:rPr lang="fr-FR" sz="1050" dirty="0"/>
            </a:br>
            <a:r>
              <a:rPr lang="en-GB" sz="1050" b="1" dirty="0"/>
              <a:t>13. Environmental degradation</a:t>
            </a:r>
            <a:r>
              <a:rPr lang="fr-FR" sz="1050" dirty="0"/>
              <a:t/>
            </a:r>
            <a:br>
              <a:rPr lang="fr-FR" sz="1050" dirty="0"/>
            </a:br>
            <a:r>
              <a:rPr lang="fr-FR" sz="1050" dirty="0" smtClean="0"/>
              <a:t>		</a:t>
            </a:r>
            <a:r>
              <a:rPr lang="en-GB" sz="900" dirty="0" smtClean="0"/>
              <a:t>- </a:t>
            </a:r>
            <a:r>
              <a:rPr lang="en-GB" sz="900" dirty="0"/>
              <a:t>Water resources degradation</a:t>
            </a:r>
            <a:r>
              <a:rPr lang="fr-FR" sz="900" dirty="0"/>
              <a:t/>
            </a:r>
            <a:br>
              <a:rPr lang="fr-FR" sz="900" dirty="0"/>
            </a:br>
            <a:r>
              <a:rPr lang="fr-FR" sz="900" dirty="0" smtClean="0"/>
              <a:t>		</a:t>
            </a:r>
            <a:r>
              <a:rPr lang="en-GB" sz="900" dirty="0" smtClean="0"/>
              <a:t>- </a:t>
            </a:r>
            <a:r>
              <a:rPr lang="en-GB" sz="900" dirty="0"/>
              <a:t>Climate change</a:t>
            </a:r>
            <a:r>
              <a:rPr lang="fr-FR" sz="900" dirty="0"/>
              <a:t/>
            </a:r>
            <a:br>
              <a:rPr lang="fr-FR" sz="900" dirty="0"/>
            </a:br>
            <a:r>
              <a:rPr lang="fr-FR" sz="900" dirty="0" smtClean="0"/>
              <a:t>		</a:t>
            </a:r>
            <a:r>
              <a:rPr lang="en-GB" sz="900" dirty="0" smtClean="0"/>
              <a:t>- </a:t>
            </a:r>
            <a:r>
              <a:rPr lang="en-GB" sz="900" dirty="0"/>
              <a:t>Nutrient pollution</a:t>
            </a:r>
            <a:r>
              <a:rPr lang="fr-FR" sz="900" dirty="0"/>
              <a:t/>
            </a:r>
            <a:br>
              <a:rPr lang="fr-FR" sz="900" dirty="0"/>
            </a:br>
            <a:r>
              <a:rPr lang="fr-FR" sz="900" dirty="0" smtClean="0"/>
              <a:t>		</a:t>
            </a:r>
            <a:r>
              <a:rPr lang="en-GB" sz="900" dirty="0" smtClean="0"/>
              <a:t>- </a:t>
            </a:r>
            <a:r>
              <a:rPr lang="en-GB" sz="900" dirty="0"/>
              <a:t>Eutrophication</a:t>
            </a:r>
            <a:r>
              <a:rPr lang="fr-FR" sz="900"/>
              <a:t/>
            </a:r>
            <a:br>
              <a:rPr lang="fr-FR" sz="900"/>
            </a:br>
            <a:r>
              <a:rPr lang="fr-FR" sz="900" smtClean="0"/>
              <a:t>		</a:t>
            </a:r>
            <a:r>
              <a:rPr lang="en-GB" sz="900" smtClean="0"/>
              <a:t>- </a:t>
            </a:r>
            <a:r>
              <a:rPr lang="en-GB" sz="900" dirty="0"/>
              <a:t>Other examples of environmental degradati</a:t>
            </a:r>
            <a:r>
              <a:rPr lang="en-GB" sz="800" dirty="0"/>
              <a:t>on</a:t>
            </a:r>
            <a:r>
              <a:rPr lang="fr-FR" sz="800" dirty="0"/>
              <a:t/>
            </a:r>
            <a:br>
              <a:rPr lang="fr-FR" sz="800" dirty="0"/>
            </a:br>
            <a:endParaRPr lang="fr-FR" sz="800"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Biological</a:t>
            </a:r>
            <a:r>
              <a:rPr lang="fr-FR" sz="2200" dirty="0" smtClean="0"/>
              <a:t> classification</a:t>
            </a:r>
            <a:endParaRPr lang="fr-FR" sz="2200" dirty="0"/>
          </a:p>
        </p:txBody>
      </p:sp>
      <p:sp>
        <p:nvSpPr>
          <p:cNvPr id="3" name="Sous-titre 2"/>
          <p:cNvSpPr>
            <a:spLocks noGrp="1"/>
          </p:cNvSpPr>
          <p:nvPr>
            <p:ph type="subTitle" idx="1"/>
          </p:nvPr>
        </p:nvSpPr>
        <p:spPr>
          <a:xfrm>
            <a:off x="685800" y="1171509"/>
            <a:ext cx="7968388" cy="1630346"/>
          </a:xfrm>
        </p:spPr>
        <p:txBody>
          <a:bodyPr>
            <a:noAutofit/>
          </a:bodyPr>
          <a:lstStyle/>
          <a:p>
            <a:pPr algn="l"/>
            <a:r>
              <a:rPr lang="en-GB" sz="1400" dirty="0">
                <a:solidFill>
                  <a:srgbClr val="000000"/>
                </a:solidFill>
              </a:rPr>
              <a:t>With the introduction of the </a:t>
            </a:r>
            <a:r>
              <a:rPr lang="en-GB" sz="1400" dirty="0" err="1">
                <a:solidFill>
                  <a:srgbClr val="000000"/>
                </a:solidFill>
              </a:rPr>
              <a:t>cladistic</a:t>
            </a:r>
            <a:r>
              <a:rPr lang="en-GB" sz="1400" dirty="0">
                <a:solidFill>
                  <a:srgbClr val="000000"/>
                </a:solidFill>
              </a:rPr>
              <a:t> method in the </a:t>
            </a:r>
            <a:r>
              <a:rPr lang="en-GB" sz="1400" dirty="0" smtClean="0">
                <a:solidFill>
                  <a:srgbClr val="000000"/>
                </a:solidFill>
              </a:rPr>
              <a:t>early 20th century (Greek </a:t>
            </a:r>
            <a:r>
              <a:rPr lang="en-GB" sz="1400" i="1" dirty="0" err="1" smtClean="0">
                <a:solidFill>
                  <a:srgbClr val="000000"/>
                </a:solidFill>
              </a:rPr>
              <a:t>klados</a:t>
            </a:r>
            <a:r>
              <a:rPr lang="en-GB" sz="1400" dirty="0">
                <a:solidFill>
                  <a:srgbClr val="000000"/>
                </a:solidFill>
              </a:rPr>
              <a:t>, "branch") Cladistics is a particular method of hypothesizing relationships among organisms based on the idea that members of a group share a common evolutionary ancestor) Cladistics is now accepted as the best method available for phylogenetic analysis, for it provides an explicit and testable hypothesis of relationships between organisms. In phylogenetic taxonomy organisms are grouped purely on inferred evolutionary relatedness (based either on classical evidence of morphology, chemistry, physiology, ecology or molecular evidence or </a:t>
            </a:r>
            <a:r>
              <a:rPr lang="en-GB" sz="1400" dirty="0" smtClean="0">
                <a:solidFill>
                  <a:srgbClr val="000000"/>
                </a:solidFill>
              </a:rPr>
              <a:t>both. Molecular </a:t>
            </a:r>
            <a:r>
              <a:rPr lang="en-GB" sz="1400" dirty="0" err="1" smtClean="0">
                <a:solidFill>
                  <a:srgbClr val="000000"/>
                </a:solidFill>
              </a:rPr>
              <a:t>phylogenetics</a:t>
            </a:r>
            <a:r>
              <a:rPr lang="en-GB" sz="1400" dirty="0" smtClean="0">
                <a:solidFill>
                  <a:srgbClr val="000000"/>
                </a:solidFill>
              </a:rPr>
              <a:t> </a:t>
            </a:r>
            <a:r>
              <a:rPr lang="en-GB" sz="1400" dirty="0">
                <a:solidFill>
                  <a:srgbClr val="000000"/>
                </a:solidFill>
              </a:rPr>
              <a:t>which uses DNA sequences as data, has driven many recent revisions. </a:t>
            </a:r>
            <a:r>
              <a:rPr lang="fr-FR" sz="1400" dirty="0" smtClean="0">
                <a:solidFill>
                  <a:srgbClr val="000000"/>
                </a:solidFill>
                <a:effectLst/>
              </a:rPr>
              <a:t> </a:t>
            </a:r>
            <a:r>
              <a:rPr lang="en-GB" sz="1400" b="1" dirty="0" smtClean="0"/>
              <a:t> </a:t>
            </a:r>
            <a:endParaRPr lang="fr-FR" sz="1400" b="1" dirty="0" smtClean="0"/>
          </a:p>
          <a:p>
            <a:pPr algn="l"/>
            <a:endParaRPr lang="en-GB" sz="1400" b="1" dirty="0" smtClean="0">
              <a:solidFill>
                <a:srgbClr val="000000"/>
              </a:solidFill>
            </a:endParaRPr>
          </a:p>
          <a:p>
            <a:pPr algn="l"/>
            <a:endParaRPr lang="en-GB" sz="1400" b="1" dirty="0">
              <a:solidFill>
                <a:srgbClr val="000000"/>
              </a:solidFill>
            </a:endParaRPr>
          </a:p>
          <a:p>
            <a:pPr algn="l"/>
            <a:endParaRPr lang="fr-FR" sz="1400" b="1" dirty="0">
              <a:solidFill>
                <a:srgbClr val="000000"/>
              </a:solidFill>
            </a:endParaRPr>
          </a:p>
          <a:p>
            <a:pPr algn="l"/>
            <a:r>
              <a:rPr lang="en-GB" sz="1400" b="1" dirty="0">
                <a:solidFill>
                  <a:srgbClr val="000000"/>
                </a:solidFill>
              </a:rPr>
              <a:t> </a:t>
            </a:r>
            <a:endParaRPr lang="fr-FR" sz="800" b="1" dirty="0">
              <a:solidFill>
                <a:srgbClr val="000000"/>
              </a:solidFill>
            </a:endParaRPr>
          </a:p>
          <a:p>
            <a:pPr algn="l"/>
            <a:endParaRPr lang="fr-FR" sz="1400" b="1" dirty="0">
              <a:solidFill>
                <a:srgbClr val="000000"/>
              </a:solidFill>
            </a:endParaRPr>
          </a:p>
          <a:p>
            <a:pPr algn="l"/>
            <a:endParaRPr lang="en-GB" sz="1400" b="1" dirty="0">
              <a:solidFill>
                <a:srgbClr val="000000"/>
              </a:solidFill>
            </a:endParaRPr>
          </a:p>
          <a:p>
            <a:pPr algn="l"/>
            <a:endParaRPr lang="en-GB" sz="1400" b="1" dirty="0" smtClean="0">
              <a:solidFill>
                <a:srgbClr val="000000"/>
              </a:solidFill>
            </a:endParaRPr>
          </a:p>
          <a:p>
            <a:pPr algn="l"/>
            <a:endParaRPr lang="en-GB" sz="1400" b="1" dirty="0">
              <a:solidFill>
                <a:srgbClr val="000000"/>
              </a:solidFill>
            </a:endParaRPr>
          </a:p>
          <a:p>
            <a:pPr algn="l"/>
            <a:endParaRPr lang="fr-FR" sz="1400" b="1" dirty="0" smtClean="0">
              <a:solidFill>
                <a:srgbClr val="000000"/>
              </a:solidFill>
            </a:endParaRPr>
          </a:p>
          <a:p>
            <a:pPr algn="l"/>
            <a:endParaRPr lang="fr-FR" sz="1400" b="1" dirty="0">
              <a:solidFill>
                <a:srgbClr val="000000"/>
              </a:solidFill>
            </a:endParaRPr>
          </a:p>
          <a:p>
            <a:pPr algn="l"/>
            <a:endParaRPr lang="fr-FR" sz="1400" b="1" dirty="0">
              <a:solidFill>
                <a:srgbClr val="000000"/>
              </a:solidFill>
            </a:endParaRPr>
          </a:p>
        </p:txBody>
      </p:sp>
      <p:pic>
        <p:nvPicPr>
          <p:cNvPr id="2049" name="Picture 1" descr="6+kingdo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019" y="2801855"/>
            <a:ext cx="7150084" cy="339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4035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Tree</a:t>
            </a:r>
            <a:r>
              <a:rPr lang="fr-FR" sz="2200" dirty="0" smtClean="0"/>
              <a:t> of Life (</a:t>
            </a:r>
            <a:r>
              <a:rPr lang="fr-FR" sz="2200" dirty="0" err="1" smtClean="0"/>
              <a:t>cladogram</a:t>
            </a:r>
            <a:r>
              <a:rPr lang="fr-FR" sz="2200" dirty="0" smtClean="0"/>
              <a:t>)</a:t>
            </a:r>
            <a:endParaRPr lang="fr-FR" sz="2200" dirty="0"/>
          </a:p>
        </p:txBody>
      </p:sp>
      <p:pic>
        <p:nvPicPr>
          <p:cNvPr id="3073" name="Image 1" descr="Description : Donnees:Users:Michel:Desktop:Tree Of Life - copi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566917" y="-295203"/>
            <a:ext cx="4149455" cy="83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7150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Tree</a:t>
            </a:r>
            <a:r>
              <a:rPr lang="fr-FR" sz="2200" dirty="0" smtClean="0"/>
              <a:t> of Life (</a:t>
            </a:r>
            <a:r>
              <a:rPr lang="fr-FR" sz="2200" dirty="0" err="1" smtClean="0"/>
              <a:t>cladogram</a:t>
            </a:r>
            <a:r>
              <a:rPr lang="fr-FR" sz="2200" dirty="0" smtClean="0"/>
              <a:t>)</a:t>
            </a:r>
            <a:endParaRPr lang="fr-FR" sz="2200" dirty="0"/>
          </a:p>
        </p:txBody>
      </p:sp>
      <p:pic>
        <p:nvPicPr>
          <p:cNvPr id="2" name="Image 1"/>
          <p:cNvPicPr>
            <a:picLocks noChangeAspect="1"/>
          </p:cNvPicPr>
          <p:nvPr/>
        </p:nvPicPr>
        <p:blipFill>
          <a:blip r:embed="rId2"/>
          <a:stretch>
            <a:fillRect/>
          </a:stretch>
        </p:blipFill>
        <p:spPr>
          <a:xfrm>
            <a:off x="368908" y="1927668"/>
            <a:ext cx="8222969" cy="3680828"/>
          </a:xfrm>
          <a:prstGeom prst="rect">
            <a:avLst/>
          </a:prstGeom>
        </p:spPr>
      </p:pic>
    </p:spTree>
    <p:extLst>
      <p:ext uri="{BB962C8B-B14F-4D97-AF65-F5344CB8AC3E}">
        <p14:creationId xmlns:p14="http://schemas.microsoft.com/office/powerpoint/2010/main" val="31036146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err="1" smtClean="0"/>
              <a:t>Ecosystem</a:t>
            </a:r>
            <a:r>
              <a:rPr lang="fr-FR" sz="2200" dirty="0" smtClean="0"/>
              <a:t> </a:t>
            </a:r>
            <a:r>
              <a:rPr lang="fr-FR" sz="2200" dirty="0" err="1" smtClean="0"/>
              <a:t>processes</a:t>
            </a:r>
            <a:endParaRPr lang="fr-FR" sz="2200" dirty="0"/>
          </a:p>
        </p:txBody>
      </p:sp>
      <p:sp>
        <p:nvSpPr>
          <p:cNvPr id="3" name="Rectangle 2"/>
          <p:cNvSpPr/>
          <p:nvPr/>
        </p:nvSpPr>
        <p:spPr>
          <a:xfrm>
            <a:off x="454151" y="1110234"/>
            <a:ext cx="8132673" cy="3098284"/>
          </a:xfrm>
          <a:prstGeom prst="rect">
            <a:avLst/>
          </a:prstGeom>
        </p:spPr>
        <p:txBody>
          <a:bodyPr wrap="square">
            <a:spAutoFit/>
          </a:bodyPr>
          <a:lstStyle/>
          <a:p>
            <a:r>
              <a:rPr lang="en-GB" sz="1400" dirty="0" smtClean="0"/>
              <a:t>The biosphere is </a:t>
            </a:r>
            <a:r>
              <a:rPr lang="en-GB" sz="1400" dirty="0"/>
              <a:t>organized into a nested </a:t>
            </a:r>
            <a:r>
              <a:rPr lang="en-GB" sz="1400" dirty="0" smtClean="0"/>
              <a:t>hierarchy (genes, tissues</a:t>
            </a:r>
            <a:r>
              <a:rPr lang="en-GB" sz="1400" dirty="0"/>
              <a:t>, </a:t>
            </a:r>
            <a:r>
              <a:rPr lang="en-GB" sz="1400" dirty="0" smtClean="0"/>
              <a:t>organs</a:t>
            </a:r>
            <a:r>
              <a:rPr lang="en-GB" sz="1400" dirty="0"/>
              <a:t>, </a:t>
            </a:r>
            <a:r>
              <a:rPr lang="en-GB" sz="1400" dirty="0" smtClean="0"/>
              <a:t>organisms</a:t>
            </a:r>
            <a:r>
              <a:rPr lang="en-GB" sz="1400" dirty="0"/>
              <a:t>, </a:t>
            </a:r>
            <a:r>
              <a:rPr lang="en-GB" sz="1400" dirty="0" smtClean="0"/>
              <a:t>species</a:t>
            </a:r>
            <a:r>
              <a:rPr lang="en-GB" sz="1400" dirty="0"/>
              <a:t>, </a:t>
            </a:r>
            <a:r>
              <a:rPr lang="en-GB" sz="1400" dirty="0" smtClean="0"/>
              <a:t>populations</a:t>
            </a:r>
            <a:r>
              <a:rPr lang="en-GB" sz="1400" dirty="0"/>
              <a:t>, </a:t>
            </a:r>
            <a:r>
              <a:rPr lang="en-GB" sz="1400" dirty="0" smtClean="0"/>
              <a:t>communities</a:t>
            </a:r>
            <a:r>
              <a:rPr lang="en-GB" sz="1400" dirty="0"/>
              <a:t>, </a:t>
            </a:r>
            <a:r>
              <a:rPr lang="en-GB" sz="1400" dirty="0" smtClean="0"/>
              <a:t>ecosystems, biomes).</a:t>
            </a:r>
            <a:r>
              <a:rPr lang="fr-FR" sz="1400" dirty="0" smtClean="0"/>
              <a:t> </a:t>
            </a:r>
            <a:r>
              <a:rPr lang="en-GB" sz="1400" dirty="0" smtClean="0"/>
              <a:t>This </a:t>
            </a:r>
            <a:r>
              <a:rPr lang="en-GB" sz="1400" dirty="0"/>
              <a:t>framework exhibits non-linear behaviours; this means that "effect and cause are not directly proportional", so that small changes of critical </a:t>
            </a:r>
            <a:r>
              <a:rPr lang="en-GB" sz="1400" dirty="0" smtClean="0"/>
              <a:t>variables, such as the </a:t>
            </a:r>
            <a:r>
              <a:rPr lang="en-GB" sz="1400" dirty="0"/>
              <a:t>number of nitrogen fixers </a:t>
            </a:r>
            <a:r>
              <a:rPr lang="en-GB" sz="1400" dirty="0" smtClean="0"/>
              <a:t>(converting N2 </a:t>
            </a:r>
            <a:r>
              <a:rPr lang="en-GB" sz="1400" dirty="0"/>
              <a:t>into </a:t>
            </a:r>
            <a:r>
              <a:rPr lang="en-GB" sz="1400" dirty="0" smtClean="0"/>
              <a:t>NH4</a:t>
            </a:r>
            <a:r>
              <a:rPr lang="en-GB" sz="1400" dirty="0"/>
              <a:t>), can lead to </a:t>
            </a:r>
            <a:r>
              <a:rPr lang="en-GB" sz="1400" dirty="0" smtClean="0"/>
              <a:t>disproportionate (irreversible) changes </a:t>
            </a:r>
            <a:r>
              <a:rPr lang="en-GB" sz="1400" dirty="0"/>
              <a:t>in the </a:t>
            </a:r>
            <a:r>
              <a:rPr lang="en-GB" sz="1400" dirty="0" smtClean="0"/>
              <a:t>ecosystem.</a:t>
            </a:r>
            <a:endParaRPr lang="fr-FR" sz="1400" dirty="0"/>
          </a:p>
          <a:p>
            <a:pPr>
              <a:lnSpc>
                <a:spcPct val="60000"/>
              </a:lnSpc>
            </a:pPr>
            <a:r>
              <a:rPr lang="en-GB" sz="1400" dirty="0"/>
              <a:t> </a:t>
            </a:r>
            <a:endParaRPr lang="fr-FR" sz="800" dirty="0"/>
          </a:p>
          <a:p>
            <a:r>
              <a:rPr lang="en-GB" sz="1400" dirty="0"/>
              <a:t>An ecosystem </a:t>
            </a:r>
            <a:r>
              <a:rPr lang="en-GB" sz="1400" dirty="0" smtClean="0"/>
              <a:t>basically produces </a:t>
            </a:r>
            <a:r>
              <a:rPr lang="en-GB" sz="1400" dirty="0"/>
              <a:t>organic and mineral matter. The organic </a:t>
            </a:r>
            <a:r>
              <a:rPr lang="en-GB" sz="1400" dirty="0" smtClean="0"/>
              <a:t>production refers </a:t>
            </a:r>
            <a:r>
              <a:rPr lang="en-GB" sz="1400" dirty="0"/>
              <a:t>to the rate of </a:t>
            </a:r>
            <a:r>
              <a:rPr lang="en-GB" sz="1400" dirty="0" smtClean="0"/>
              <a:t>biomass </a:t>
            </a:r>
            <a:r>
              <a:rPr lang="en-GB" sz="1400" dirty="0"/>
              <a:t>produced </a:t>
            </a:r>
            <a:r>
              <a:rPr lang="en-GB" sz="1400" dirty="0" smtClean="0"/>
              <a:t>by an ecosystem expressed </a:t>
            </a:r>
            <a:r>
              <a:rPr lang="en-GB" sz="1400" dirty="0"/>
              <a:t>in units of mass </a:t>
            </a:r>
            <a:r>
              <a:rPr lang="en-GB" sz="1400" dirty="0" smtClean="0"/>
              <a:t>(dry matter or mass of C) produced </a:t>
            </a:r>
            <a:r>
              <a:rPr lang="en-GB" sz="1400" dirty="0"/>
              <a:t>per unit surface </a:t>
            </a:r>
            <a:r>
              <a:rPr lang="en-GB" sz="1400" dirty="0" smtClean="0"/>
              <a:t>or volume, per </a:t>
            </a:r>
            <a:r>
              <a:rPr lang="en-GB" sz="1400" dirty="0"/>
              <a:t>unit </a:t>
            </a:r>
            <a:r>
              <a:rPr lang="en-GB" sz="1400" dirty="0" smtClean="0"/>
              <a:t>time: </a:t>
            </a:r>
            <a:r>
              <a:rPr lang="en-GB" sz="1400" i="1" dirty="0" err="1" smtClean="0"/>
              <a:t>f.i</a:t>
            </a:r>
            <a:r>
              <a:rPr lang="en-GB" sz="1400" i="1" dirty="0" smtClean="0"/>
              <a:t>. </a:t>
            </a:r>
            <a:r>
              <a:rPr lang="en-GB" sz="1400" dirty="0" smtClean="0"/>
              <a:t>g/m</a:t>
            </a:r>
            <a:r>
              <a:rPr lang="en-GB" sz="1400" baseline="30000" dirty="0" smtClean="0"/>
              <a:t>2</a:t>
            </a:r>
            <a:r>
              <a:rPr lang="en-GB" sz="1400" dirty="0"/>
              <a:t>/</a:t>
            </a:r>
            <a:r>
              <a:rPr lang="en-GB" sz="1400" dirty="0" smtClean="0"/>
              <a:t>d)</a:t>
            </a:r>
            <a:r>
              <a:rPr lang="en-GB" sz="1400" dirty="0"/>
              <a:t>. </a:t>
            </a:r>
            <a:r>
              <a:rPr lang="en-GB" sz="1400" dirty="0" smtClean="0"/>
              <a:t>Productivity </a:t>
            </a:r>
            <a:r>
              <a:rPr lang="en-GB" sz="1400" dirty="0"/>
              <a:t>of autotrophs </a:t>
            </a:r>
            <a:r>
              <a:rPr lang="en-GB" sz="1400" dirty="0" smtClean="0"/>
              <a:t>(such as plants) </a:t>
            </a:r>
            <a:r>
              <a:rPr lang="en-GB" sz="1400" dirty="0"/>
              <a:t>is called </a:t>
            </a:r>
            <a:r>
              <a:rPr lang="en-GB" sz="1400" b="1" dirty="0"/>
              <a:t>primary productivity</a:t>
            </a:r>
            <a:r>
              <a:rPr lang="en-GB" sz="1400" dirty="0"/>
              <a:t>, while that of heterotrophs </a:t>
            </a:r>
            <a:r>
              <a:rPr lang="en-GB" sz="1400" dirty="0" smtClean="0"/>
              <a:t>(animals) </a:t>
            </a:r>
            <a:r>
              <a:rPr lang="en-GB" sz="1400" dirty="0"/>
              <a:t>is called </a:t>
            </a:r>
            <a:r>
              <a:rPr lang="en-GB" sz="1400" b="1" dirty="0"/>
              <a:t>secondary productivity</a:t>
            </a:r>
            <a:r>
              <a:rPr lang="en-GB" sz="1400" dirty="0"/>
              <a:t>.</a:t>
            </a:r>
            <a:endParaRPr lang="fr-FR" sz="1400" dirty="0"/>
          </a:p>
          <a:p>
            <a:r>
              <a:rPr lang="en-GB" sz="1400" baseline="30000" dirty="0"/>
              <a:t> </a:t>
            </a:r>
            <a:endParaRPr lang="fr-FR" sz="1400" dirty="0"/>
          </a:p>
          <a:p>
            <a:r>
              <a:rPr lang="en-GB" sz="1400" dirty="0"/>
              <a:t>Energy and Carbon enter ecosystems through photosynthesis, are incorporated into living tissue, transferred to other organisms that feed on </a:t>
            </a:r>
            <a:r>
              <a:rPr lang="en-GB" sz="1400" dirty="0" smtClean="0"/>
              <a:t>plant </a:t>
            </a:r>
            <a:r>
              <a:rPr lang="en-GB" sz="1400" dirty="0"/>
              <a:t>matter, and eventually released through respiration. Most mineral nutrients are recycled within ecosystems. </a:t>
            </a:r>
            <a:endParaRPr lang="fr-FR" sz="1400" dirty="0"/>
          </a:p>
          <a:p>
            <a:endParaRPr lang="fr-FR" dirty="0"/>
          </a:p>
        </p:txBody>
      </p:sp>
      <p:pic>
        <p:nvPicPr>
          <p:cNvPr id="1025" name="Picture 1" descr="300px-Ecological_pyram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548" y="3774056"/>
            <a:ext cx="3789220" cy="234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50991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en-GB" sz="2000" dirty="0"/>
              <a:t>Radiation: heat, temperature and light</a:t>
            </a:r>
            <a:r>
              <a:rPr lang="fr-FR" sz="2000" dirty="0"/>
              <a:t> </a:t>
            </a:r>
          </a:p>
        </p:txBody>
      </p:sp>
      <p:sp>
        <p:nvSpPr>
          <p:cNvPr id="3" name="Rectangle 2"/>
          <p:cNvSpPr/>
          <p:nvPr/>
        </p:nvSpPr>
        <p:spPr>
          <a:xfrm>
            <a:off x="454151" y="1110234"/>
            <a:ext cx="8132673" cy="3462487"/>
          </a:xfrm>
          <a:prstGeom prst="rect">
            <a:avLst/>
          </a:prstGeom>
        </p:spPr>
        <p:txBody>
          <a:bodyPr wrap="square">
            <a:spAutoFit/>
          </a:bodyPr>
          <a:lstStyle/>
          <a:p>
            <a:r>
              <a:rPr lang="en-GB" sz="1400" dirty="0"/>
              <a:t>The biology of life operates within a certain range of temperatures. Heat is a form of energy that regulates </a:t>
            </a:r>
            <a:r>
              <a:rPr lang="en-GB" sz="1400" dirty="0" smtClean="0"/>
              <a:t>temperature, affects </a:t>
            </a:r>
            <a:r>
              <a:rPr lang="en-GB" sz="1400" dirty="0"/>
              <a:t>growth rates, activity, behaviour and </a:t>
            </a:r>
            <a:r>
              <a:rPr lang="en-GB" sz="1400" dirty="0" smtClean="0"/>
              <a:t>PP. </a:t>
            </a:r>
            <a:r>
              <a:rPr lang="en-GB" sz="1400" dirty="0"/>
              <a:t>Temperature is largely dependent on the incidence of solar radiation. The latitudinal and longitudinal spatial variation of temperature greatly affects climates and consequently the distribution of biodiversity and levels of </a:t>
            </a:r>
            <a:r>
              <a:rPr lang="en-GB" sz="1400" dirty="0" smtClean="0"/>
              <a:t>PP across </a:t>
            </a:r>
            <a:r>
              <a:rPr lang="en-GB" sz="1400" dirty="0"/>
              <a:t>the planet. Heat and temperature relate importantly to metabolic </a:t>
            </a:r>
            <a:r>
              <a:rPr lang="en-GB" sz="1400" dirty="0" smtClean="0"/>
              <a:t>activity : </a:t>
            </a:r>
            <a:r>
              <a:rPr lang="en-GB" sz="1400" dirty="0" err="1" smtClean="0"/>
              <a:t>Poikilotherms</a:t>
            </a:r>
            <a:r>
              <a:rPr lang="en-GB" sz="1400" dirty="0" smtClean="0"/>
              <a:t> , </a:t>
            </a:r>
            <a:r>
              <a:rPr lang="en-GB" sz="1400" dirty="0"/>
              <a:t>whose internal temperature varies considerably, have a body temperature that is largely </a:t>
            </a:r>
            <a:r>
              <a:rPr lang="en-GB" sz="1400" dirty="0" smtClean="0"/>
              <a:t>dependent </a:t>
            </a:r>
            <a:r>
              <a:rPr lang="en-GB" sz="1400" dirty="0"/>
              <a:t>on the temperature of </a:t>
            </a:r>
            <a:r>
              <a:rPr lang="en-GB" sz="1400" dirty="0" smtClean="0"/>
              <a:t>their environment</a:t>
            </a:r>
            <a:r>
              <a:rPr lang="en-GB" sz="1400" dirty="0"/>
              <a:t>. In contrast, </a:t>
            </a:r>
            <a:r>
              <a:rPr lang="en-GB" sz="1400" dirty="0" err="1"/>
              <a:t>homeotherms</a:t>
            </a:r>
            <a:r>
              <a:rPr lang="en-GB" sz="1400" dirty="0"/>
              <a:t>, regulate their internal body temperature by expending metabolic energy. </a:t>
            </a:r>
            <a:endParaRPr lang="fr-FR" sz="1400" dirty="0"/>
          </a:p>
          <a:p>
            <a:pPr>
              <a:lnSpc>
                <a:spcPct val="50000"/>
              </a:lnSpc>
            </a:pPr>
            <a:endParaRPr lang="fr-FR" dirty="0" smtClean="0"/>
          </a:p>
          <a:p>
            <a:r>
              <a:rPr lang="en-GB" sz="1400" dirty="0"/>
              <a:t>There is a relationship between light, </a:t>
            </a:r>
            <a:r>
              <a:rPr lang="en-GB" sz="1400" dirty="0" smtClean="0"/>
              <a:t>PP  </a:t>
            </a:r>
            <a:r>
              <a:rPr lang="en-GB" sz="1400" dirty="0"/>
              <a:t>and ecological energy budget. Sunlight is the primary input of energy into the planet's ecosystems. Light is composed of electromagnetic energy of different wavelengths. Radiant energy from the sun generates heat, provides photons </a:t>
            </a:r>
            <a:r>
              <a:rPr lang="en-GB" sz="1400" dirty="0" smtClean="0"/>
              <a:t>contributing to the </a:t>
            </a:r>
            <a:r>
              <a:rPr lang="en-GB" sz="1400" dirty="0"/>
              <a:t>chemical reactions of life.  </a:t>
            </a:r>
            <a:endParaRPr lang="fr-FR" sz="1400" dirty="0"/>
          </a:p>
          <a:p>
            <a:r>
              <a:rPr lang="en-GB" sz="1400" dirty="0"/>
              <a:t>Less than 1% of the solar energy reaching Earth's surface is absorbed by green plants or </a:t>
            </a:r>
            <a:r>
              <a:rPr lang="en-GB" sz="1400" b="1" dirty="0"/>
              <a:t>algae </a:t>
            </a:r>
            <a:r>
              <a:rPr lang="en-GB" sz="1400" dirty="0"/>
              <a:t>and used in </a:t>
            </a:r>
            <a:r>
              <a:rPr lang="en-GB" sz="1400" b="1" dirty="0"/>
              <a:t>photosynthesis. </a:t>
            </a:r>
            <a:r>
              <a:rPr lang="en-GB" sz="1400" dirty="0"/>
              <a:t>However, this </a:t>
            </a:r>
            <a:r>
              <a:rPr lang="en-GB" sz="1400" dirty="0" smtClean="0"/>
              <a:t>energy </a:t>
            </a:r>
            <a:r>
              <a:rPr lang="en-GB" sz="1400" dirty="0"/>
              <a:t>is the energetic basis of the structure and function of ecosystems.</a:t>
            </a:r>
            <a:endParaRPr lang="fr-FR" sz="1400" dirty="0"/>
          </a:p>
          <a:p>
            <a:r>
              <a:rPr lang="en-GB" sz="1400" dirty="0"/>
              <a:t> </a:t>
            </a:r>
            <a:endParaRPr lang="fr-FR" sz="1400" dirty="0"/>
          </a:p>
          <a:p>
            <a:r>
              <a:rPr lang="en-GB" sz="1400" b="1" dirty="0"/>
              <a:t> </a:t>
            </a:r>
            <a:endParaRPr lang="fr-FR" sz="1400" dirty="0"/>
          </a:p>
          <a:p>
            <a:endParaRPr lang="fr-FR" sz="1400" dirty="0"/>
          </a:p>
        </p:txBody>
      </p:sp>
      <p:pic>
        <p:nvPicPr>
          <p:cNvPr id="2049" name="Picture 1"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1473" y="3916963"/>
            <a:ext cx="3220260" cy="2539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7277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000" dirty="0" err="1" smtClean="0"/>
              <a:t>Primary</a:t>
            </a:r>
            <a:r>
              <a:rPr lang="fr-FR" sz="2000" dirty="0" smtClean="0"/>
              <a:t> production</a:t>
            </a:r>
            <a:endParaRPr lang="fr-FR" sz="2000" dirty="0"/>
          </a:p>
        </p:txBody>
      </p:sp>
      <p:sp>
        <p:nvSpPr>
          <p:cNvPr id="3" name="Rectangle 2"/>
          <p:cNvSpPr/>
          <p:nvPr/>
        </p:nvSpPr>
        <p:spPr>
          <a:xfrm>
            <a:off x="454151" y="1110234"/>
            <a:ext cx="8132673" cy="6512550"/>
          </a:xfrm>
          <a:prstGeom prst="rect">
            <a:avLst/>
          </a:prstGeom>
        </p:spPr>
        <p:txBody>
          <a:bodyPr wrap="square">
            <a:spAutoFit/>
          </a:bodyPr>
          <a:lstStyle/>
          <a:p>
            <a:r>
              <a:rPr lang="en-GB" sz="1400" dirty="0"/>
              <a:t>Primary production is the production of new organic matter from inorganic carbon sources such as CO</a:t>
            </a:r>
            <a:r>
              <a:rPr lang="en-GB" sz="1400" baseline="-25000" dirty="0"/>
              <a:t>2</a:t>
            </a:r>
            <a:r>
              <a:rPr lang="en-GB" sz="1400" dirty="0"/>
              <a:t> and H</a:t>
            </a:r>
            <a:r>
              <a:rPr lang="en-GB" sz="1400" baseline="-25000" dirty="0"/>
              <a:t>2</a:t>
            </a:r>
            <a:r>
              <a:rPr lang="en-GB" sz="1400" dirty="0"/>
              <a:t>O.  Organisms responsible for </a:t>
            </a:r>
            <a:r>
              <a:rPr lang="en-GB" sz="1400" dirty="0" smtClean="0"/>
              <a:t>PP include </a:t>
            </a:r>
            <a:r>
              <a:rPr lang="en-GB" sz="1400" dirty="0"/>
              <a:t>land plants, marine algae and some bacteria (</a:t>
            </a:r>
            <a:r>
              <a:rPr lang="en-GB" sz="1400" dirty="0" smtClean="0"/>
              <a:t>including </a:t>
            </a:r>
            <a:r>
              <a:rPr lang="en-GB" sz="1400" dirty="0" err="1" smtClean="0"/>
              <a:t>cyanob</a:t>
            </a:r>
            <a:r>
              <a:rPr lang="en-GB" sz="1400" dirty="0" smtClean="0"/>
              <a:t>.) </a:t>
            </a:r>
            <a:endParaRPr lang="fr-FR" sz="1400" dirty="0"/>
          </a:p>
          <a:p>
            <a:pPr>
              <a:lnSpc>
                <a:spcPct val="80000"/>
              </a:lnSpc>
            </a:pPr>
            <a:r>
              <a:rPr lang="en-GB" sz="1400" dirty="0"/>
              <a:t> </a:t>
            </a:r>
            <a:endParaRPr lang="fr-FR" sz="1400" dirty="0"/>
          </a:p>
          <a:p>
            <a:r>
              <a:rPr lang="en-GB" sz="1400" dirty="0" smtClean="0"/>
              <a:t>PP mainly </a:t>
            </a:r>
            <a:r>
              <a:rPr lang="en-GB" sz="1400" dirty="0"/>
              <a:t>occurs through the process of photosynthesis when plants capture energy from light by specialized organelles, chloroplasts, and use it to combine CO</a:t>
            </a:r>
            <a:r>
              <a:rPr lang="en-GB" sz="1400" baseline="-25000" dirty="0"/>
              <a:t>2</a:t>
            </a:r>
            <a:r>
              <a:rPr lang="en-GB" sz="1400" dirty="0" smtClean="0"/>
              <a:t>and </a:t>
            </a:r>
            <a:r>
              <a:rPr lang="en-GB" sz="1400" dirty="0"/>
              <a:t>H</a:t>
            </a:r>
            <a:r>
              <a:rPr lang="en-GB" sz="1400" baseline="-25000" dirty="0"/>
              <a:t>2</a:t>
            </a:r>
            <a:r>
              <a:rPr lang="en-GB" sz="1400" dirty="0"/>
              <a:t>O</a:t>
            </a:r>
            <a:r>
              <a:rPr lang="en-GB" sz="1400" dirty="0" smtClean="0"/>
              <a:t> </a:t>
            </a:r>
            <a:r>
              <a:rPr lang="en-GB" sz="1400" dirty="0"/>
              <a:t>to produce carbohydrate </a:t>
            </a:r>
            <a:r>
              <a:rPr lang="en-GB" sz="1400" dirty="0" smtClean="0"/>
              <a:t>( glucose and other sugars) and O</a:t>
            </a:r>
            <a:r>
              <a:rPr lang="en-GB" sz="1400" baseline="-25000" dirty="0" smtClean="0"/>
              <a:t>2</a:t>
            </a:r>
            <a:r>
              <a:rPr lang="fr-FR" sz="1400" dirty="0" smtClean="0"/>
              <a:t> </a:t>
            </a:r>
            <a:r>
              <a:rPr lang="en-GB" sz="1400" dirty="0" smtClean="0"/>
              <a:t>and </a:t>
            </a:r>
            <a:r>
              <a:rPr lang="en-GB" sz="1400" dirty="0"/>
              <a:t>synthesise organic molecules</a:t>
            </a:r>
            <a:r>
              <a:rPr lang="en-GB" sz="1400" dirty="0" smtClean="0"/>
              <a:t>:   </a:t>
            </a:r>
            <a:r>
              <a:rPr lang="en-GB" sz="1400" b="1" dirty="0">
                <a:solidFill>
                  <a:srgbClr val="00A300"/>
                </a:solidFill>
              </a:rPr>
              <a:t>CO</a:t>
            </a:r>
            <a:r>
              <a:rPr lang="en-GB" sz="1400" b="1" baseline="-25000" dirty="0">
                <a:solidFill>
                  <a:srgbClr val="00A300"/>
                </a:solidFill>
              </a:rPr>
              <a:t>2</a:t>
            </a:r>
            <a:r>
              <a:rPr lang="en-GB" sz="1400" b="1" dirty="0">
                <a:solidFill>
                  <a:srgbClr val="00A300"/>
                </a:solidFill>
              </a:rPr>
              <a:t> + H</a:t>
            </a:r>
            <a:r>
              <a:rPr lang="en-GB" sz="1400" b="1" baseline="-25000" dirty="0">
                <a:solidFill>
                  <a:srgbClr val="00A300"/>
                </a:solidFill>
              </a:rPr>
              <a:t>2</a:t>
            </a:r>
            <a:r>
              <a:rPr lang="en-GB" sz="1400" b="1" dirty="0">
                <a:solidFill>
                  <a:srgbClr val="00A300"/>
                </a:solidFill>
              </a:rPr>
              <a:t>O + </a:t>
            </a:r>
            <a:r>
              <a:rPr lang="en-GB" sz="1400" b="1" i="1" dirty="0">
                <a:solidFill>
                  <a:srgbClr val="00A300"/>
                </a:solidFill>
              </a:rPr>
              <a:t>light</a:t>
            </a:r>
            <a:r>
              <a:rPr lang="en-GB" sz="1400" b="1" dirty="0">
                <a:solidFill>
                  <a:srgbClr val="00A300"/>
                </a:solidFill>
              </a:rPr>
              <a:t> </a:t>
            </a:r>
            <a:r>
              <a:rPr lang="en-GB" sz="1400" b="1" dirty="0">
                <a:solidFill>
                  <a:srgbClr val="00A300"/>
                </a:solidFill>
                <a:sym typeface="Wingdings"/>
              </a:rPr>
              <a:t></a:t>
            </a:r>
            <a:r>
              <a:rPr lang="en-GB" sz="1400" b="1" dirty="0">
                <a:solidFill>
                  <a:srgbClr val="00A300"/>
                </a:solidFill>
              </a:rPr>
              <a:t>CH</a:t>
            </a:r>
            <a:r>
              <a:rPr lang="en-GB" sz="1400" b="1" baseline="-25000" dirty="0">
                <a:solidFill>
                  <a:srgbClr val="00A300"/>
                </a:solidFill>
              </a:rPr>
              <a:t>2</a:t>
            </a:r>
            <a:r>
              <a:rPr lang="en-GB" sz="1400" b="1" dirty="0">
                <a:solidFill>
                  <a:srgbClr val="00A300"/>
                </a:solidFill>
              </a:rPr>
              <a:t>O + </a:t>
            </a:r>
            <a:r>
              <a:rPr lang="en-GB" sz="1400" b="1" dirty="0" smtClean="0">
                <a:solidFill>
                  <a:srgbClr val="00A300"/>
                </a:solidFill>
              </a:rPr>
              <a:t>O</a:t>
            </a:r>
            <a:r>
              <a:rPr lang="en-GB" sz="1400" b="1" baseline="-25000" dirty="0" smtClean="0">
                <a:solidFill>
                  <a:srgbClr val="00A300"/>
                </a:solidFill>
              </a:rPr>
              <a:t>2</a:t>
            </a:r>
          </a:p>
          <a:p>
            <a:endParaRPr lang="en-GB" sz="1400" b="1" dirty="0" smtClean="0">
              <a:solidFill>
                <a:srgbClr val="008000"/>
              </a:solidFill>
            </a:endParaRPr>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dirty="0"/>
          </a:p>
          <a:p>
            <a:r>
              <a:rPr lang="en-GB" sz="1400" dirty="0" smtClean="0"/>
              <a:t>A </a:t>
            </a:r>
            <a:r>
              <a:rPr lang="en-GB" sz="1400" dirty="0"/>
              <a:t>small part of </a:t>
            </a:r>
            <a:r>
              <a:rPr lang="en-GB" sz="1400" dirty="0" smtClean="0"/>
              <a:t>PP by </a:t>
            </a:r>
            <a:r>
              <a:rPr lang="en-GB" sz="1400" dirty="0"/>
              <a:t>chemoautotrophs also occurs through chemosynthesis, i.e. the conversion of carbon molecules (usually CO</a:t>
            </a:r>
            <a:r>
              <a:rPr lang="en-GB" sz="1400" baseline="-25000" dirty="0"/>
              <a:t>2</a:t>
            </a:r>
            <a:r>
              <a:rPr lang="en-GB" sz="1400" dirty="0" smtClean="0"/>
              <a:t>or </a:t>
            </a:r>
            <a:r>
              <a:rPr lang="en-GB" sz="1400" dirty="0"/>
              <a:t>methane) into organic matter using  the oxidation of inorganic molecules </a:t>
            </a:r>
            <a:r>
              <a:rPr lang="en-GB" sz="1400" dirty="0" smtClean="0"/>
              <a:t>(H, H</a:t>
            </a:r>
            <a:r>
              <a:rPr lang="en-GB" sz="1400" baseline="-25000" dirty="0" smtClean="0"/>
              <a:t>2</a:t>
            </a:r>
            <a:r>
              <a:rPr lang="en-GB" sz="1400" dirty="0" smtClean="0"/>
              <a:t>S </a:t>
            </a:r>
            <a:r>
              <a:rPr lang="en-GB" sz="1400" i="1" dirty="0" err="1" smtClean="0"/>
              <a:t>f.i</a:t>
            </a:r>
            <a:r>
              <a:rPr lang="en-GB" sz="1400" i="1" dirty="0" smtClean="0"/>
              <a:t>.</a:t>
            </a:r>
            <a:r>
              <a:rPr lang="en-GB" sz="1400" dirty="0" smtClean="0"/>
              <a:t>) </a:t>
            </a:r>
            <a:r>
              <a:rPr lang="en-GB" sz="1400" dirty="0"/>
              <a:t>as a source of </a:t>
            </a:r>
            <a:r>
              <a:rPr lang="en-GB" sz="1400" dirty="0" smtClean="0"/>
              <a:t>energy </a:t>
            </a:r>
            <a:r>
              <a:rPr lang="en-GB" sz="1400" dirty="0"/>
              <a:t>to produce carbohydrate </a:t>
            </a:r>
            <a:r>
              <a:rPr lang="en-GB" sz="1400" dirty="0" smtClean="0"/>
              <a:t>: </a:t>
            </a:r>
            <a:r>
              <a:rPr lang="en-GB" sz="1400" b="1" dirty="0">
                <a:solidFill>
                  <a:srgbClr val="C900C9"/>
                </a:solidFill>
              </a:rPr>
              <a:t>CO</a:t>
            </a:r>
            <a:r>
              <a:rPr lang="en-GB" sz="1400" b="1" baseline="-25000" dirty="0">
                <a:solidFill>
                  <a:srgbClr val="C900C9"/>
                </a:solidFill>
              </a:rPr>
              <a:t>2</a:t>
            </a:r>
            <a:r>
              <a:rPr lang="en-GB" sz="1400" b="1" dirty="0">
                <a:solidFill>
                  <a:srgbClr val="C900C9"/>
                </a:solidFill>
              </a:rPr>
              <a:t> + O</a:t>
            </a:r>
            <a:r>
              <a:rPr lang="en-GB" sz="1400" b="1" baseline="-25000" dirty="0">
                <a:solidFill>
                  <a:srgbClr val="C900C9"/>
                </a:solidFill>
              </a:rPr>
              <a:t>2</a:t>
            </a:r>
            <a:r>
              <a:rPr lang="en-GB" sz="1400" b="1" dirty="0">
                <a:solidFill>
                  <a:srgbClr val="C900C9"/>
                </a:solidFill>
              </a:rPr>
              <a:t> + 4 H</a:t>
            </a:r>
            <a:r>
              <a:rPr lang="en-GB" sz="1400" b="1" baseline="-25000" dirty="0">
                <a:solidFill>
                  <a:srgbClr val="C900C9"/>
                </a:solidFill>
              </a:rPr>
              <a:t>2</a:t>
            </a:r>
            <a:r>
              <a:rPr lang="en-GB" sz="1400" b="1" dirty="0">
                <a:solidFill>
                  <a:srgbClr val="C900C9"/>
                </a:solidFill>
              </a:rPr>
              <a:t>S </a:t>
            </a:r>
            <a:r>
              <a:rPr lang="en-GB" sz="1400" b="1" dirty="0">
                <a:solidFill>
                  <a:srgbClr val="C900C9"/>
                </a:solidFill>
                <a:sym typeface="Wingdings"/>
              </a:rPr>
              <a:t></a:t>
            </a:r>
            <a:r>
              <a:rPr lang="en-GB" sz="1400" b="1" dirty="0">
                <a:solidFill>
                  <a:srgbClr val="C900C9"/>
                </a:solidFill>
              </a:rPr>
              <a:t>CH</a:t>
            </a:r>
            <a:r>
              <a:rPr lang="en-GB" sz="1400" b="1" baseline="-25000" dirty="0">
                <a:solidFill>
                  <a:srgbClr val="C900C9"/>
                </a:solidFill>
              </a:rPr>
              <a:t>2</a:t>
            </a:r>
            <a:r>
              <a:rPr lang="en-GB" sz="1400" b="1" dirty="0">
                <a:solidFill>
                  <a:srgbClr val="C900C9"/>
                </a:solidFill>
              </a:rPr>
              <a:t>O + 4 S + 3 H</a:t>
            </a:r>
            <a:r>
              <a:rPr lang="en-GB" sz="1400" b="1" baseline="-25000" dirty="0">
                <a:solidFill>
                  <a:srgbClr val="C900C9"/>
                </a:solidFill>
              </a:rPr>
              <a:t>2</a:t>
            </a:r>
            <a:r>
              <a:rPr lang="en-GB" sz="1400" b="1" dirty="0">
                <a:solidFill>
                  <a:srgbClr val="C900C9"/>
                </a:solidFill>
              </a:rPr>
              <a:t>O</a:t>
            </a:r>
            <a:endParaRPr lang="fr-FR" sz="1400" b="1" dirty="0">
              <a:solidFill>
                <a:srgbClr val="C900C9"/>
              </a:solidFill>
            </a:endParaRPr>
          </a:p>
          <a:p>
            <a:endParaRPr lang="fr-FR" sz="1400" dirty="0" smtClean="0"/>
          </a:p>
          <a:p>
            <a:r>
              <a:rPr lang="en-GB" sz="1400" dirty="0"/>
              <a:t>Chemoautotrophs are mainly bacteria and they live in the rare site at which hydrogen molecules are available, for instance in deep hydrothermal springs from oceanic rifts or in continental hot springs.</a:t>
            </a:r>
            <a:r>
              <a:rPr lang="fr-FR" sz="1400" dirty="0"/>
              <a:t> </a:t>
            </a:r>
          </a:p>
          <a:p>
            <a:endParaRPr lang="fr-FR" sz="1400" dirty="0"/>
          </a:p>
          <a:p>
            <a:r>
              <a:rPr lang="en-GB" sz="1400" dirty="0"/>
              <a:t> </a:t>
            </a:r>
            <a:endParaRPr lang="fr-FR" sz="1400" dirty="0"/>
          </a:p>
          <a:p>
            <a:endParaRPr lang="fr-FR" sz="1400" dirty="0"/>
          </a:p>
          <a:p>
            <a:r>
              <a:rPr lang="en-GB" sz="1400" dirty="0"/>
              <a:t> </a:t>
            </a:r>
            <a:endParaRPr lang="fr-FR" sz="1400" dirty="0"/>
          </a:p>
          <a:p>
            <a:r>
              <a:rPr lang="en-GB" sz="1400" dirty="0"/>
              <a:t> </a:t>
            </a:r>
            <a:endParaRPr lang="fr-FR" sz="1400" dirty="0"/>
          </a:p>
          <a:p>
            <a:r>
              <a:rPr lang="en-GB" sz="1400" b="1" dirty="0"/>
              <a:t> </a:t>
            </a:r>
            <a:endParaRPr lang="fr-FR" sz="1400" dirty="0"/>
          </a:p>
          <a:p>
            <a:endParaRPr lang="fr-FR" sz="1400" dirty="0"/>
          </a:p>
        </p:txBody>
      </p:sp>
      <p:pic>
        <p:nvPicPr>
          <p:cNvPr id="3073" name="Picture 1" descr="400px-Seawifs_global_biosphe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53" y="2565290"/>
            <a:ext cx="3312161" cy="211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800px-Nur045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490" y="2565290"/>
            <a:ext cx="3078362" cy="202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77742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000" dirty="0" err="1" smtClean="0"/>
              <a:t>Primary</a:t>
            </a:r>
            <a:r>
              <a:rPr lang="fr-FR" sz="2000" dirty="0" smtClean="0"/>
              <a:t> production</a:t>
            </a:r>
            <a:endParaRPr lang="fr-FR" sz="2000" dirty="0"/>
          </a:p>
        </p:txBody>
      </p:sp>
      <p:sp>
        <p:nvSpPr>
          <p:cNvPr id="3" name="Rectangle 2"/>
          <p:cNvSpPr/>
          <p:nvPr/>
        </p:nvSpPr>
        <p:spPr>
          <a:xfrm>
            <a:off x="454151" y="1530777"/>
            <a:ext cx="8132673" cy="3970318"/>
          </a:xfrm>
          <a:prstGeom prst="rect">
            <a:avLst/>
          </a:prstGeom>
        </p:spPr>
        <p:txBody>
          <a:bodyPr wrap="square">
            <a:spAutoFit/>
          </a:bodyPr>
          <a:lstStyle/>
          <a:p>
            <a:r>
              <a:rPr lang="en-GB" sz="1400" dirty="0"/>
              <a:t>In both </a:t>
            </a:r>
            <a:r>
              <a:rPr lang="en-GB" sz="1400" dirty="0" smtClean="0"/>
              <a:t>cases - photosynthesis and chemosynthesis - , the </a:t>
            </a:r>
            <a:r>
              <a:rPr lang="en-GB" sz="1400" dirty="0"/>
              <a:t>end point </a:t>
            </a:r>
            <a:r>
              <a:rPr lang="en-GB" sz="1400" dirty="0" smtClean="0"/>
              <a:t>of the biochemical reaction is </a:t>
            </a:r>
            <a:r>
              <a:rPr lang="en-GB" sz="1400" dirty="0"/>
              <a:t>reduced carbohydrates (CH</a:t>
            </a:r>
            <a:r>
              <a:rPr lang="en-GB" sz="1400" baseline="-25000" dirty="0"/>
              <a:t>2</a:t>
            </a:r>
            <a:r>
              <a:rPr lang="en-GB" sz="1400" dirty="0"/>
              <a:t>O), typically molecules such as glucose or other sugars.  </a:t>
            </a:r>
            <a:endParaRPr lang="fr-FR" sz="1400" dirty="0"/>
          </a:p>
          <a:p>
            <a:r>
              <a:rPr lang="en-GB" sz="1400" dirty="0" smtClean="0"/>
              <a:t> </a:t>
            </a:r>
          </a:p>
          <a:p>
            <a:r>
              <a:rPr lang="en-GB" sz="1400" dirty="0" smtClean="0"/>
              <a:t>The </a:t>
            </a:r>
            <a:r>
              <a:rPr lang="en-GB" sz="1400" dirty="0"/>
              <a:t>energy incorporated through this process supports life on earth, while the carbon makes up much of the organic matter in living and dead biomass, soil carbon, fossil fuels, etc. It also drives the carbon cycle which influences global climate via the greenhouse effect. </a:t>
            </a:r>
            <a:endParaRPr lang="fr-FR" sz="1400" dirty="0"/>
          </a:p>
          <a:p>
            <a:r>
              <a:rPr lang="en-GB" sz="1400" dirty="0"/>
              <a:t> </a:t>
            </a:r>
            <a:endParaRPr lang="fr-FR" sz="1400" dirty="0"/>
          </a:p>
          <a:p>
            <a:r>
              <a:rPr lang="en-GB" sz="1400" dirty="0"/>
              <a:t>The photosynthesis carried out by all the plants in an ecosystem is called the gross primary production (GPP). About 48–60% of the GPP is consumed in plant respiration. The remainder, that portion of GPP that is not used up by respiration, is known as the net primary production (NPP).</a:t>
            </a:r>
            <a:r>
              <a:rPr lang="en-GB" sz="1400" baseline="30000" dirty="0"/>
              <a:t> </a:t>
            </a:r>
            <a:r>
              <a:rPr lang="en-GB" sz="1400" dirty="0"/>
              <a:t> </a:t>
            </a:r>
            <a:endParaRPr lang="fr-FR" sz="1400" dirty="0"/>
          </a:p>
          <a:p>
            <a:r>
              <a:rPr lang="en-GB" sz="1400" dirty="0"/>
              <a:t> </a:t>
            </a:r>
            <a:endParaRPr lang="fr-FR" sz="1400" dirty="0"/>
          </a:p>
          <a:p>
            <a:r>
              <a:rPr lang="en-GB" sz="1400" dirty="0"/>
              <a:t>Total photosynthesis is limited by a range of environmental factors. These include the amount of light available, the amount of leaf area a plant has to capture light (shading by other plants is a major limitation of photosynthesis), rate at which carbon dioxide can be supplied to the chloroplasts to support photosynthesis, the availability of water, and the availability of suitable temperatures for carrying out photosynthesis</a:t>
            </a:r>
            <a:endParaRPr lang="fr-FR" sz="1400" dirty="0"/>
          </a:p>
          <a:p>
            <a:r>
              <a:rPr lang="en-GB" sz="1400" dirty="0"/>
              <a:t> </a:t>
            </a:r>
            <a:endParaRPr lang="fr-FR" sz="1400" dirty="0"/>
          </a:p>
          <a:p>
            <a:r>
              <a:rPr lang="en-GB" sz="1400" b="1" dirty="0"/>
              <a:t> </a:t>
            </a:r>
            <a:endParaRPr lang="fr-FR" sz="1400" dirty="0"/>
          </a:p>
          <a:p>
            <a:endParaRPr lang="fr-FR" sz="1400" dirty="0"/>
          </a:p>
        </p:txBody>
      </p:sp>
    </p:spTree>
    <p:extLst>
      <p:ext uri="{BB962C8B-B14F-4D97-AF65-F5344CB8AC3E}">
        <p14:creationId xmlns:p14="http://schemas.microsoft.com/office/powerpoint/2010/main" val="3995771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55115"/>
            <a:ext cx="7772400" cy="521473"/>
          </a:xfrm>
        </p:spPr>
        <p:txBody>
          <a:bodyPr>
            <a:normAutofit/>
          </a:bodyPr>
          <a:lstStyle/>
          <a:p>
            <a:r>
              <a:rPr lang="fr-FR" sz="2000" dirty="0" err="1" smtClean="0"/>
              <a:t>Secondary</a:t>
            </a:r>
            <a:r>
              <a:rPr lang="fr-FR" sz="2000" dirty="0" smtClean="0"/>
              <a:t> production</a:t>
            </a:r>
            <a:endParaRPr lang="fr-FR" sz="2000" dirty="0"/>
          </a:p>
        </p:txBody>
      </p:sp>
      <p:sp>
        <p:nvSpPr>
          <p:cNvPr id="3" name="Rectangle 2"/>
          <p:cNvSpPr/>
          <p:nvPr/>
        </p:nvSpPr>
        <p:spPr>
          <a:xfrm>
            <a:off x="1042866" y="1530777"/>
            <a:ext cx="7316882" cy="2893100"/>
          </a:xfrm>
          <a:prstGeom prst="rect">
            <a:avLst/>
          </a:prstGeom>
        </p:spPr>
        <p:txBody>
          <a:bodyPr wrap="square">
            <a:spAutoFit/>
          </a:bodyPr>
          <a:lstStyle/>
          <a:p>
            <a:r>
              <a:rPr lang="en-GB" sz="1400" dirty="0"/>
              <a:t>Secondary production is the production of biomass of heterotrophic organisms (consumers) in an ecosystem. This is driven by the transfer of organic material between trophic levels and represents the quantity of new organic constituents created through the use of assimilated food. </a:t>
            </a:r>
            <a:endParaRPr lang="en-GB" sz="1400" dirty="0" smtClean="0"/>
          </a:p>
          <a:p>
            <a:endParaRPr lang="en-GB" sz="1400" dirty="0"/>
          </a:p>
          <a:p>
            <a:r>
              <a:rPr lang="en-GB" sz="1400" dirty="0" smtClean="0"/>
              <a:t>Secondary </a:t>
            </a:r>
            <a:r>
              <a:rPr lang="en-GB" sz="1400" dirty="0"/>
              <a:t>production is sometimes defined to only include consumption of primary producers by herbivorous consumers (with tertiary production referring to carnivorous consumers) but is more commonly defined to include all biomass generation by heterotrophs. Organisms responsible for secondary production include animals, </a:t>
            </a:r>
            <a:r>
              <a:rPr lang="en-GB" sz="1400" dirty="0" err="1"/>
              <a:t>protists</a:t>
            </a:r>
            <a:r>
              <a:rPr lang="en-GB" sz="1400" dirty="0"/>
              <a:t>, fungi, and many bacteria.</a:t>
            </a:r>
            <a:endParaRPr lang="fr-FR" sz="1400" dirty="0"/>
          </a:p>
          <a:p>
            <a:r>
              <a:rPr lang="en-GB" sz="1400" dirty="0"/>
              <a:t> </a:t>
            </a:r>
            <a:endParaRPr lang="fr-FR" sz="1400" dirty="0"/>
          </a:p>
          <a:p>
            <a:r>
              <a:rPr lang="en-GB" sz="1400" dirty="0"/>
              <a:t>Secondary production can be estimated through a number of different methods depending of the ecosystem and the nature of the study.</a:t>
            </a:r>
            <a:endParaRPr lang="fr-FR" sz="1400" dirty="0"/>
          </a:p>
          <a:p>
            <a:r>
              <a:rPr lang="en-GB" sz="1400" b="1" dirty="0"/>
              <a:t> </a:t>
            </a:r>
            <a:endParaRPr lang="fr-FR" sz="1400" dirty="0"/>
          </a:p>
          <a:p>
            <a:endParaRPr lang="fr-FR" sz="1400" dirty="0"/>
          </a:p>
        </p:txBody>
      </p:sp>
    </p:spTree>
    <p:extLst>
      <p:ext uri="{BB962C8B-B14F-4D97-AF65-F5344CB8AC3E}">
        <p14:creationId xmlns:p14="http://schemas.microsoft.com/office/powerpoint/2010/main" val="16695868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55115"/>
            <a:ext cx="7772400" cy="521473"/>
          </a:xfrm>
        </p:spPr>
        <p:txBody>
          <a:bodyPr>
            <a:normAutofit/>
          </a:bodyPr>
          <a:lstStyle/>
          <a:p>
            <a:r>
              <a:rPr lang="fr-FR" sz="2000" dirty="0" smtClean="0"/>
              <a:t>Food web and </a:t>
            </a:r>
            <a:r>
              <a:rPr lang="fr-FR" sz="2000" dirty="0" err="1" smtClean="0"/>
              <a:t>trophic</a:t>
            </a:r>
            <a:r>
              <a:rPr lang="fr-FR" sz="2000" dirty="0" smtClean="0"/>
              <a:t> </a:t>
            </a:r>
            <a:r>
              <a:rPr lang="fr-FR" sz="2000" dirty="0" err="1" smtClean="0"/>
              <a:t>levels</a:t>
            </a:r>
            <a:endParaRPr lang="fr-FR" sz="2000" dirty="0"/>
          </a:p>
        </p:txBody>
      </p:sp>
      <p:sp>
        <p:nvSpPr>
          <p:cNvPr id="3" name="Rectangle 2"/>
          <p:cNvSpPr/>
          <p:nvPr/>
        </p:nvSpPr>
        <p:spPr>
          <a:xfrm>
            <a:off x="605535" y="1261629"/>
            <a:ext cx="7852665" cy="1169551"/>
          </a:xfrm>
          <a:prstGeom prst="rect">
            <a:avLst/>
          </a:prstGeom>
        </p:spPr>
        <p:txBody>
          <a:bodyPr wrap="square">
            <a:spAutoFit/>
          </a:bodyPr>
          <a:lstStyle/>
          <a:p>
            <a:r>
              <a:rPr lang="en-GB" sz="1400" dirty="0"/>
              <a:t>A </a:t>
            </a:r>
            <a:r>
              <a:rPr lang="en-GB" sz="1400" b="1" dirty="0"/>
              <a:t>food web</a:t>
            </a:r>
            <a:r>
              <a:rPr lang="en-GB" sz="1400" dirty="0"/>
              <a:t> </a:t>
            </a:r>
            <a:r>
              <a:rPr lang="en-GB" sz="1400" dirty="0" smtClean="0"/>
              <a:t>(food </a:t>
            </a:r>
            <a:r>
              <a:rPr lang="en-GB" sz="1400" dirty="0"/>
              <a:t>chain) is a functional network depicting feeding connections (what-eats-what) in an ecological </a:t>
            </a:r>
            <a:r>
              <a:rPr lang="en-GB" sz="1400" dirty="0" smtClean="0"/>
              <a:t>community. All life </a:t>
            </a:r>
            <a:r>
              <a:rPr lang="en-GB" sz="1400" dirty="0"/>
              <a:t>forms </a:t>
            </a:r>
            <a:r>
              <a:rPr lang="en-GB" sz="1400" dirty="0" smtClean="0"/>
              <a:t>can be broadly put into </a:t>
            </a:r>
            <a:r>
              <a:rPr lang="en-GB" sz="1400" dirty="0"/>
              <a:t>one of </a:t>
            </a:r>
            <a:r>
              <a:rPr lang="en-GB" sz="1400" dirty="0" smtClean="0"/>
              <a:t>the two </a:t>
            </a:r>
            <a:r>
              <a:rPr lang="en-GB" sz="1400" dirty="0"/>
              <a:t>trophic levels: the autotrophs, producing organic matter from inorganic substances and the heterotrophs feeding on autotrophs.  </a:t>
            </a:r>
            <a:endParaRPr lang="fr-FR" sz="1400" dirty="0"/>
          </a:p>
          <a:p>
            <a:r>
              <a:rPr lang="en-GB" sz="1400" b="1" dirty="0"/>
              <a:t> </a:t>
            </a:r>
            <a:endParaRPr lang="fr-FR" sz="1400" dirty="0"/>
          </a:p>
          <a:p>
            <a:endParaRPr lang="fr-FR" sz="1400" dirty="0"/>
          </a:p>
        </p:txBody>
      </p:sp>
      <p:pic>
        <p:nvPicPr>
          <p:cNvPr id="6145" name="Picture 1" descr="Functional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654" y="2094270"/>
            <a:ext cx="4248782" cy="319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5349895"/>
            <a:ext cx="7586009" cy="954107"/>
          </a:xfrm>
          <a:prstGeom prst="rect">
            <a:avLst/>
          </a:prstGeom>
        </p:spPr>
        <p:txBody>
          <a:bodyPr wrap="square">
            <a:spAutoFit/>
          </a:bodyPr>
          <a:lstStyle/>
          <a:p>
            <a:r>
              <a:rPr lang="en-GB" sz="1400" dirty="0" smtClean="0"/>
              <a:t>A </a:t>
            </a:r>
            <a:r>
              <a:rPr lang="en-GB" sz="1400" dirty="0"/>
              <a:t>gradient exists between trophic levels running from complete autotrophs that obtain their sole source of carbon from the atmosphere, to heterotrophs that must feed to obtain organic matter, with </a:t>
            </a:r>
            <a:r>
              <a:rPr lang="en-GB" sz="1400" dirty="0" err="1"/>
              <a:t>mixotrophs</a:t>
            </a:r>
            <a:r>
              <a:rPr lang="en-GB" sz="1400" dirty="0"/>
              <a:t> using a mix of different sources of carbon: they partially obtain organic matter from sources other than the atmosphere (bacteria, unicellular algae, carnivorous plants,). </a:t>
            </a:r>
            <a:endParaRPr lang="fr-FR" sz="1400" dirty="0"/>
          </a:p>
        </p:txBody>
      </p:sp>
    </p:spTree>
    <p:extLst>
      <p:ext uri="{BB962C8B-B14F-4D97-AF65-F5344CB8AC3E}">
        <p14:creationId xmlns:p14="http://schemas.microsoft.com/office/powerpoint/2010/main" val="11630450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79417"/>
            <a:ext cx="7772400" cy="521473"/>
          </a:xfrm>
        </p:spPr>
        <p:txBody>
          <a:bodyPr>
            <a:normAutofit/>
          </a:bodyPr>
          <a:lstStyle/>
          <a:p>
            <a:r>
              <a:rPr lang="fr-FR" sz="2000" dirty="0" err="1" smtClean="0"/>
              <a:t>Trophic</a:t>
            </a:r>
            <a:r>
              <a:rPr lang="fr-FR" sz="2000" dirty="0" smtClean="0"/>
              <a:t> </a:t>
            </a:r>
            <a:r>
              <a:rPr lang="fr-FR" sz="2000" dirty="0" err="1" smtClean="0"/>
              <a:t>pyramid</a:t>
            </a:r>
            <a:endParaRPr lang="fr-FR" sz="2000" dirty="0"/>
          </a:p>
        </p:txBody>
      </p:sp>
      <p:sp>
        <p:nvSpPr>
          <p:cNvPr id="3" name="Rectangle 2"/>
          <p:cNvSpPr/>
          <p:nvPr/>
        </p:nvSpPr>
        <p:spPr>
          <a:xfrm>
            <a:off x="529843" y="1118645"/>
            <a:ext cx="8014930" cy="954107"/>
          </a:xfrm>
          <a:prstGeom prst="rect">
            <a:avLst/>
          </a:prstGeom>
        </p:spPr>
        <p:txBody>
          <a:bodyPr wrap="square">
            <a:spAutoFit/>
          </a:bodyPr>
          <a:lstStyle/>
          <a:p>
            <a:r>
              <a:rPr lang="en-GB" sz="1400" dirty="0" smtClean="0"/>
              <a:t>Food </a:t>
            </a:r>
            <a:r>
              <a:rPr lang="en-GB" sz="1400" dirty="0"/>
              <a:t>chains start at trophic level 1 with primary producers </a:t>
            </a:r>
            <a:r>
              <a:rPr lang="en-GB" sz="1400" dirty="0" smtClean="0"/>
              <a:t>(plants), </a:t>
            </a:r>
            <a:r>
              <a:rPr lang="en-GB" sz="1400" dirty="0"/>
              <a:t>move to herbivores at level 2, predators at level 3 and typically finish with carnivores at level 4 or 5. The path along the chain can form either a one-way flow or a food </a:t>
            </a:r>
            <a:r>
              <a:rPr lang="en-GB" sz="1400" dirty="0" smtClean="0"/>
              <a:t>web. </a:t>
            </a:r>
            <a:r>
              <a:rPr lang="en-GB" sz="1400" dirty="0"/>
              <a:t>Ecological communities with higher biodiversity form more complex trophic paths.</a:t>
            </a:r>
            <a:endParaRPr lang="fr-FR" sz="1400" dirty="0"/>
          </a:p>
          <a:p>
            <a:endParaRPr lang="fr-FR" sz="1400" dirty="0"/>
          </a:p>
        </p:txBody>
      </p:sp>
      <p:pic>
        <p:nvPicPr>
          <p:cNvPr id="5121" name="Picture 1" descr="Trophic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710" y="1912583"/>
            <a:ext cx="5979659" cy="2203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9843" y="4015475"/>
            <a:ext cx="8199954" cy="2677656"/>
          </a:xfrm>
          <a:prstGeom prst="rect">
            <a:avLst/>
          </a:prstGeom>
        </p:spPr>
        <p:txBody>
          <a:bodyPr wrap="square">
            <a:spAutoFit/>
          </a:bodyPr>
          <a:lstStyle/>
          <a:p>
            <a:r>
              <a:rPr lang="en-GB" sz="1400" dirty="0"/>
              <a:t>Food webs depict energy flow via trophic linkages. Energy flow is directional, which contrasts against the cyclic flows of material through the food web systems.  Energy flow </a:t>
            </a:r>
            <a:r>
              <a:rPr lang="en-GB" sz="1400" dirty="0" smtClean="0"/>
              <a:t>typically </a:t>
            </a:r>
            <a:r>
              <a:rPr lang="en-GB" sz="1400" dirty="0"/>
              <a:t>includes production, consumption, assimilation</a:t>
            </a:r>
            <a:r>
              <a:rPr lang="en-GB" sz="1400" dirty="0" smtClean="0"/>
              <a:t>,, </a:t>
            </a:r>
            <a:r>
              <a:rPr lang="en-GB" sz="1400" dirty="0"/>
              <a:t>and </a:t>
            </a:r>
            <a:r>
              <a:rPr lang="en-GB" sz="1400" dirty="0" smtClean="0"/>
              <a:t>respiration. </a:t>
            </a:r>
            <a:r>
              <a:rPr lang="en-GB" sz="1400" dirty="0"/>
              <a:t>E</a:t>
            </a:r>
            <a:r>
              <a:rPr lang="en-GB" sz="1400" dirty="0" smtClean="0"/>
              <a:t>nergy </a:t>
            </a:r>
            <a:r>
              <a:rPr lang="en-GB" sz="1400" dirty="0"/>
              <a:t>flow (E) can be defined as the sum of metabolic production (P) and respiration (R), such that E=P+R</a:t>
            </a:r>
            <a:r>
              <a:rPr lang="en-GB" sz="1400" dirty="0" smtClean="0"/>
              <a:t>.</a:t>
            </a:r>
          </a:p>
          <a:p>
            <a:pPr>
              <a:lnSpc>
                <a:spcPct val="50000"/>
              </a:lnSpc>
            </a:pPr>
            <a:endParaRPr lang="en-GB" sz="1400" dirty="0" smtClean="0"/>
          </a:p>
          <a:p>
            <a:r>
              <a:rPr lang="en-GB" sz="1400" dirty="0" smtClean="0"/>
              <a:t>The </a:t>
            </a:r>
            <a:r>
              <a:rPr lang="en-GB" sz="1400" dirty="0"/>
              <a:t>biomass of something is equal to its energy content: mass and energy are closely linked. </a:t>
            </a:r>
            <a:r>
              <a:rPr lang="en-GB" sz="1400" dirty="0" smtClean="0"/>
              <a:t>Organisms </a:t>
            </a:r>
            <a:r>
              <a:rPr lang="en-GB" sz="1400" dirty="0"/>
              <a:t>usually extract energy in the form of carbohydrates, lipids, and </a:t>
            </a:r>
            <a:r>
              <a:rPr lang="en-GB" sz="1400" dirty="0" smtClean="0"/>
              <a:t>proteins that have </a:t>
            </a:r>
            <a:r>
              <a:rPr lang="en-GB" sz="1400" dirty="0"/>
              <a:t>a dual role as supplies of energy as well as building </a:t>
            </a:r>
            <a:r>
              <a:rPr lang="en-GB" sz="1400" dirty="0" smtClean="0"/>
              <a:t>blocks. </a:t>
            </a:r>
            <a:r>
              <a:rPr lang="en-GB" sz="1400" dirty="0"/>
              <a:t>."</a:t>
            </a:r>
            <a:r>
              <a:rPr lang="en-GB" sz="1400" baseline="30000" dirty="0"/>
              <a:t> </a:t>
            </a:r>
            <a:r>
              <a:rPr lang="en-GB" sz="1400" dirty="0"/>
              <a:t>The units in energy flow webs are typically a measure mass or </a:t>
            </a:r>
            <a:r>
              <a:rPr lang="en-GB" sz="1400" dirty="0" smtClean="0"/>
              <a:t>energy/m</a:t>
            </a:r>
            <a:r>
              <a:rPr lang="en-GB" sz="1400" baseline="30000" dirty="0" smtClean="0"/>
              <a:t>2</a:t>
            </a:r>
            <a:r>
              <a:rPr lang="en-GB" sz="1400" dirty="0"/>
              <a:t>/</a:t>
            </a:r>
            <a:r>
              <a:rPr lang="en-GB" sz="1400" dirty="0" smtClean="0"/>
              <a:t> </a:t>
            </a:r>
            <a:r>
              <a:rPr lang="en-GB" sz="1400" dirty="0"/>
              <a:t>unit time.</a:t>
            </a:r>
            <a:r>
              <a:rPr lang="fr-FR" sz="1400" dirty="0"/>
              <a:t> </a:t>
            </a:r>
            <a:endParaRPr lang="en-GB" sz="1400" dirty="0" smtClean="0"/>
          </a:p>
          <a:p>
            <a:pPr>
              <a:lnSpc>
                <a:spcPct val="50000"/>
              </a:lnSpc>
            </a:pPr>
            <a:endParaRPr lang="en-GB" sz="1400" dirty="0"/>
          </a:p>
          <a:p>
            <a:r>
              <a:rPr lang="en-GB" sz="1400" dirty="0" smtClean="0"/>
              <a:t>Different </a:t>
            </a:r>
            <a:r>
              <a:rPr lang="en-GB" sz="1400" dirty="0"/>
              <a:t>consumers are going to have different metabolic assimilation efficiencies in their diets. Each trophic level transforms energy into biomass. Energy flow diagrams illustrate the rates and efficiency of transfer from one trophic level into another and up through the hierarchy. </a:t>
            </a:r>
            <a:endParaRPr lang="fr-FR" sz="1400" dirty="0"/>
          </a:p>
          <a:p>
            <a:endParaRPr lang="fr-FR" sz="1400" dirty="0"/>
          </a:p>
        </p:txBody>
      </p:sp>
    </p:spTree>
    <p:extLst>
      <p:ext uri="{BB962C8B-B14F-4D97-AF65-F5344CB8AC3E}">
        <p14:creationId xmlns:p14="http://schemas.microsoft.com/office/powerpoint/2010/main" val="2382499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39679"/>
            <a:ext cx="7772400" cy="713843"/>
          </a:xfrm>
        </p:spPr>
        <p:txBody>
          <a:bodyPr>
            <a:normAutofit fontScale="90000"/>
          </a:bodyPr>
          <a:lstStyle/>
          <a:p>
            <a:r>
              <a:rPr lang="en-GB" b="1" dirty="0"/>
              <a:t> </a:t>
            </a:r>
            <a:r>
              <a:rPr lang="fr-FR" dirty="0"/>
              <a:t/>
            </a:r>
            <a:br>
              <a:rPr lang="fr-FR" dirty="0"/>
            </a:br>
            <a:r>
              <a:rPr lang="en-GB" dirty="0" smtClean="0"/>
              <a:t>  </a:t>
            </a:r>
            <a:r>
              <a:rPr lang="fr-FR" dirty="0" smtClean="0"/>
              <a:t/>
            </a:r>
            <a:br>
              <a:rPr lang="fr-FR" dirty="0" smtClean="0"/>
            </a:br>
            <a:r>
              <a:rPr lang="en-GB" sz="2222" b="1" dirty="0" smtClean="0"/>
              <a:t>Ecology : definition</a:t>
            </a:r>
            <a:r>
              <a:rPr lang="en-GB" sz="2222" dirty="0" smtClean="0"/>
              <a:t> (1)</a:t>
            </a:r>
            <a:r>
              <a:rPr lang="en-GB" dirty="0" smtClean="0"/>
              <a:t/>
            </a:r>
            <a:br>
              <a:rPr lang="en-GB" dirty="0" smtClean="0"/>
            </a:br>
            <a:r>
              <a:rPr lang="fr-FR" dirty="0"/>
              <a:t/>
            </a:r>
            <a:br>
              <a:rPr lang="fr-FR" dirty="0"/>
            </a:br>
            <a:endParaRPr lang="fr-FR" dirty="0"/>
          </a:p>
        </p:txBody>
      </p:sp>
      <p:sp>
        <p:nvSpPr>
          <p:cNvPr id="3" name="Sous-titre 2"/>
          <p:cNvSpPr>
            <a:spLocks noGrp="1"/>
          </p:cNvSpPr>
          <p:nvPr>
            <p:ph type="subTitle" idx="1"/>
          </p:nvPr>
        </p:nvSpPr>
        <p:spPr>
          <a:xfrm>
            <a:off x="549189" y="1404106"/>
            <a:ext cx="8320216" cy="4739948"/>
          </a:xfrm>
        </p:spPr>
        <p:txBody>
          <a:bodyPr>
            <a:normAutofit fontScale="92500" lnSpcReduction="20000"/>
          </a:bodyPr>
          <a:lstStyle/>
          <a:p>
            <a:pPr algn="l"/>
            <a:r>
              <a:rPr lang="en-GB" sz="2100" dirty="0">
                <a:solidFill>
                  <a:srgbClr val="000000"/>
                </a:solidFill>
              </a:rPr>
              <a:t>Ecology (οἶκος, "house"; -λογία, "discourse") introduced in 1866 by Ernst HAECKEL is the study of interactions among organisms and their biological and non biological environment</a:t>
            </a:r>
            <a:endParaRPr lang="fr-FR" sz="2100" dirty="0">
              <a:solidFill>
                <a:srgbClr val="000000"/>
              </a:solidFill>
            </a:endParaRPr>
          </a:p>
          <a:p>
            <a:pPr algn="l"/>
            <a:r>
              <a:rPr lang="en-GB" sz="2100" dirty="0">
                <a:solidFill>
                  <a:srgbClr val="000000"/>
                </a:solidFill>
              </a:rPr>
              <a:t> </a:t>
            </a:r>
            <a:endParaRPr lang="fr-FR" sz="2100" dirty="0">
              <a:solidFill>
                <a:srgbClr val="000000"/>
              </a:solidFill>
            </a:endParaRPr>
          </a:p>
          <a:p>
            <a:pPr algn="l"/>
            <a:r>
              <a:rPr lang="en-GB" sz="2100" dirty="0">
                <a:solidFill>
                  <a:srgbClr val="000000"/>
                </a:solidFill>
              </a:rPr>
              <a:t>Ecology include many aspects: biological diversity (biodiversity), production and biomass, distribution of population (biogeography), as well as competition between them within and among ecosystems</a:t>
            </a:r>
            <a:endParaRPr lang="fr-FR" sz="2100" dirty="0">
              <a:solidFill>
                <a:srgbClr val="000000"/>
              </a:solidFill>
            </a:endParaRPr>
          </a:p>
          <a:p>
            <a:pPr algn="l"/>
            <a:r>
              <a:rPr lang="en-GB" sz="2100" dirty="0">
                <a:solidFill>
                  <a:srgbClr val="000000"/>
                </a:solidFill>
              </a:rPr>
              <a:t> </a:t>
            </a:r>
            <a:endParaRPr lang="fr-FR" sz="2100" dirty="0">
              <a:solidFill>
                <a:srgbClr val="000000"/>
              </a:solidFill>
            </a:endParaRPr>
          </a:p>
          <a:p>
            <a:pPr algn="l"/>
            <a:r>
              <a:rPr lang="en-GB" sz="2100" dirty="0">
                <a:solidFill>
                  <a:srgbClr val="000000"/>
                </a:solidFill>
              </a:rPr>
              <a:t>An understanding of how biodiversity affects ecological function is an important focus area that seeks to explain the main mechanisms occurring at different levels of ecosystems:</a:t>
            </a:r>
            <a:endParaRPr lang="fr-FR" sz="2100" dirty="0" smtClean="0">
              <a:solidFill>
                <a:srgbClr val="000000"/>
              </a:solidFill>
            </a:endParaRPr>
          </a:p>
          <a:p>
            <a:pPr algn="l"/>
            <a:r>
              <a:rPr lang="en-GB" sz="2100" dirty="0" smtClean="0">
                <a:solidFill>
                  <a:srgbClr val="000000"/>
                </a:solidFill>
              </a:rPr>
              <a:t>• Life </a:t>
            </a:r>
            <a:r>
              <a:rPr lang="en-GB" sz="2100" dirty="0">
                <a:solidFill>
                  <a:srgbClr val="000000"/>
                </a:solidFill>
              </a:rPr>
              <a:t>processes, interactions and adaptations;</a:t>
            </a:r>
            <a:endParaRPr lang="fr-FR" sz="2100" dirty="0" smtClean="0">
              <a:solidFill>
                <a:srgbClr val="000000"/>
              </a:solidFill>
            </a:endParaRPr>
          </a:p>
          <a:p>
            <a:pPr algn="l"/>
            <a:r>
              <a:rPr lang="en-GB" sz="2100" dirty="0" smtClean="0">
                <a:solidFill>
                  <a:srgbClr val="000000"/>
                </a:solidFill>
              </a:rPr>
              <a:t>• Movement </a:t>
            </a:r>
            <a:r>
              <a:rPr lang="en-GB" sz="2100" dirty="0">
                <a:solidFill>
                  <a:srgbClr val="000000"/>
                </a:solidFill>
              </a:rPr>
              <a:t>of nutrients and energy through living communities;</a:t>
            </a:r>
            <a:endParaRPr lang="fr-FR" sz="2100" dirty="0" smtClean="0">
              <a:solidFill>
                <a:srgbClr val="000000"/>
              </a:solidFill>
            </a:endParaRPr>
          </a:p>
          <a:p>
            <a:pPr algn="l"/>
            <a:r>
              <a:rPr lang="en-GB" sz="2100" dirty="0" smtClean="0">
                <a:solidFill>
                  <a:srgbClr val="000000"/>
                </a:solidFill>
              </a:rPr>
              <a:t>• </a:t>
            </a:r>
            <a:r>
              <a:rPr lang="en-GB" sz="2100" dirty="0">
                <a:solidFill>
                  <a:srgbClr val="000000"/>
                </a:solidFill>
              </a:rPr>
              <a:t>S</a:t>
            </a:r>
            <a:r>
              <a:rPr lang="en-GB" sz="2100" dirty="0" smtClean="0">
                <a:solidFill>
                  <a:srgbClr val="000000"/>
                </a:solidFill>
              </a:rPr>
              <a:t>uccessional </a:t>
            </a:r>
            <a:r>
              <a:rPr lang="en-GB" sz="2100" dirty="0">
                <a:solidFill>
                  <a:srgbClr val="000000"/>
                </a:solidFill>
              </a:rPr>
              <a:t>development of </a:t>
            </a:r>
            <a:r>
              <a:rPr lang="en-GB" sz="2100" dirty="0" smtClean="0">
                <a:solidFill>
                  <a:srgbClr val="000000"/>
                </a:solidFill>
              </a:rPr>
              <a:t>various ecosystems,</a:t>
            </a:r>
            <a:endParaRPr lang="fr-FR" sz="2100" dirty="0" smtClean="0">
              <a:solidFill>
                <a:srgbClr val="000000"/>
              </a:solidFill>
            </a:endParaRPr>
          </a:p>
          <a:p>
            <a:pPr algn="l"/>
            <a:r>
              <a:rPr lang="en-GB" sz="2100" dirty="0" smtClean="0">
                <a:solidFill>
                  <a:srgbClr val="000000"/>
                </a:solidFill>
              </a:rPr>
              <a:t>• </a:t>
            </a:r>
            <a:r>
              <a:rPr lang="en-GB" sz="2100" dirty="0">
                <a:solidFill>
                  <a:srgbClr val="000000"/>
                </a:solidFill>
              </a:rPr>
              <a:t>A</a:t>
            </a:r>
            <a:r>
              <a:rPr lang="en-GB" sz="2100" dirty="0" smtClean="0">
                <a:solidFill>
                  <a:srgbClr val="000000"/>
                </a:solidFill>
              </a:rPr>
              <a:t>bundance &amp; </a:t>
            </a:r>
            <a:r>
              <a:rPr lang="en-GB" sz="2100" dirty="0">
                <a:solidFill>
                  <a:srgbClr val="000000"/>
                </a:solidFill>
              </a:rPr>
              <a:t>distribution of organisms and biodiversity in various </a:t>
            </a:r>
            <a:r>
              <a:rPr lang="en-GB" sz="2100" dirty="0" smtClean="0">
                <a:solidFill>
                  <a:srgbClr val="000000"/>
                </a:solidFill>
              </a:rPr>
              <a:t>environments,</a:t>
            </a:r>
            <a:endParaRPr lang="fr-FR" sz="2100" dirty="0" smtClean="0">
              <a:solidFill>
                <a:srgbClr val="000000"/>
              </a:solidFill>
            </a:endParaRPr>
          </a:p>
          <a:p>
            <a:pPr algn="l"/>
            <a:r>
              <a:rPr lang="en-GB" sz="2100" dirty="0" smtClean="0">
                <a:solidFill>
                  <a:srgbClr val="000000"/>
                </a:solidFill>
              </a:rPr>
              <a:t>• Consequences </a:t>
            </a:r>
            <a:r>
              <a:rPr lang="en-GB" sz="2100" dirty="0">
                <a:solidFill>
                  <a:srgbClr val="000000"/>
                </a:solidFill>
              </a:rPr>
              <a:t>of anthropic actions on </a:t>
            </a:r>
            <a:r>
              <a:rPr lang="en-GB" sz="2100" dirty="0" smtClean="0">
                <a:solidFill>
                  <a:srgbClr val="000000"/>
                </a:solidFill>
              </a:rPr>
              <a:t>ecosystems </a:t>
            </a:r>
            <a:r>
              <a:rPr lang="en-GB" sz="2100" dirty="0">
                <a:solidFill>
                  <a:srgbClr val="000000"/>
                </a:solidFill>
              </a:rPr>
              <a:t>and how to manage them</a:t>
            </a:r>
            <a:r>
              <a:rPr lang="en-GB" sz="2100" dirty="0" smtClean="0">
                <a:solidFill>
                  <a:srgbClr val="000000"/>
                </a:solidFill>
              </a:rPr>
              <a:t>.</a:t>
            </a:r>
            <a:endParaRPr lang="fr-FR" sz="1800" dirty="0">
              <a:solidFill>
                <a:srgbClr val="000000"/>
              </a:solidFill>
            </a:endParaRPr>
          </a:p>
        </p:txBody>
      </p:sp>
    </p:spTree>
    <p:extLst>
      <p:ext uri="{BB962C8B-B14F-4D97-AF65-F5344CB8AC3E}">
        <p14:creationId xmlns:p14="http://schemas.microsoft.com/office/powerpoint/2010/main" val="152154984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79417"/>
            <a:ext cx="7772400" cy="521473"/>
          </a:xfrm>
        </p:spPr>
        <p:txBody>
          <a:bodyPr>
            <a:normAutofit/>
          </a:bodyPr>
          <a:lstStyle/>
          <a:p>
            <a:r>
              <a:rPr lang="fr-FR" sz="2000" dirty="0" err="1" smtClean="0"/>
              <a:t>Trophic</a:t>
            </a:r>
            <a:r>
              <a:rPr lang="fr-FR" sz="2000" dirty="0" smtClean="0"/>
              <a:t> </a:t>
            </a:r>
            <a:r>
              <a:rPr lang="fr-FR" sz="2000" dirty="0" err="1" smtClean="0"/>
              <a:t>pyramid</a:t>
            </a:r>
            <a:endParaRPr lang="fr-FR" sz="2000" dirty="0"/>
          </a:p>
        </p:txBody>
      </p:sp>
      <p:sp>
        <p:nvSpPr>
          <p:cNvPr id="3" name="Rectangle 2"/>
          <p:cNvSpPr/>
          <p:nvPr/>
        </p:nvSpPr>
        <p:spPr>
          <a:xfrm>
            <a:off x="685800" y="1118645"/>
            <a:ext cx="7564616" cy="2634568"/>
          </a:xfrm>
          <a:prstGeom prst="rect">
            <a:avLst/>
          </a:prstGeom>
        </p:spPr>
        <p:txBody>
          <a:bodyPr wrap="square">
            <a:spAutoFit/>
          </a:bodyPr>
          <a:lstStyle/>
          <a:p>
            <a:r>
              <a:rPr lang="en-GB" sz="1400" dirty="0"/>
              <a:t>Each trophic level transforms energy into biomass. Energy flow diagrams illustrate the rates and efficiency of transfer from one trophic level into another and up through the hierarchy. </a:t>
            </a:r>
            <a:r>
              <a:rPr lang="fr-FR" sz="1400" dirty="0"/>
              <a:t>T</a:t>
            </a:r>
            <a:r>
              <a:rPr lang="en-GB" sz="1400" dirty="0" smtClean="0"/>
              <a:t>he </a:t>
            </a:r>
            <a:r>
              <a:rPr lang="en-GB" sz="1400" dirty="0"/>
              <a:t>biomass of each trophic level decreases from the base of the chain to the </a:t>
            </a:r>
            <a:r>
              <a:rPr lang="en-GB" sz="1400" dirty="0" smtClean="0"/>
              <a:t>top because </a:t>
            </a:r>
            <a:r>
              <a:rPr lang="en-GB" sz="1400" dirty="0"/>
              <a:t>energy is lost to the environment with each transfer as entropy. </a:t>
            </a:r>
            <a:endParaRPr lang="en-GB" sz="1400" dirty="0" smtClean="0"/>
          </a:p>
          <a:p>
            <a:pPr>
              <a:lnSpc>
                <a:spcPct val="80000"/>
              </a:lnSpc>
            </a:pPr>
            <a:endParaRPr lang="en-GB" sz="1400" dirty="0"/>
          </a:p>
          <a:p>
            <a:r>
              <a:rPr lang="en-GB" sz="1400" dirty="0" smtClean="0"/>
              <a:t>About 80 to 90% of </a:t>
            </a:r>
            <a:r>
              <a:rPr lang="en-GB" sz="1400" dirty="0"/>
              <a:t>the energy is expended for the organism’s life processes or is lost as heat or waste. Only about </a:t>
            </a:r>
            <a:r>
              <a:rPr lang="en-GB" sz="1400" dirty="0" smtClean="0"/>
              <a:t>10 to 20% of </a:t>
            </a:r>
            <a:r>
              <a:rPr lang="en-GB" sz="1400" dirty="0"/>
              <a:t>the organism’s energy is generally passed to the next organism. The amount can be less than </a:t>
            </a:r>
            <a:r>
              <a:rPr lang="en-GB" sz="1400" dirty="0" smtClean="0"/>
              <a:t>1% in </a:t>
            </a:r>
            <a:r>
              <a:rPr lang="en-GB" sz="1400" dirty="0"/>
              <a:t>animals consuming less digestible plants, and it can be as high as </a:t>
            </a:r>
            <a:r>
              <a:rPr lang="en-GB" sz="1400" dirty="0" smtClean="0"/>
              <a:t>40% </a:t>
            </a:r>
            <a:r>
              <a:rPr lang="en-GB" sz="1400" dirty="0"/>
              <a:t>in zooplankton consuming phytoplankton. Graphic representations of the biomass or productivity at each tropic level are called ecological pyramid or trophic pyramids. </a:t>
            </a:r>
            <a:r>
              <a:rPr lang="en-GB" sz="1400" b="1" dirty="0"/>
              <a:t> </a:t>
            </a:r>
            <a:endParaRPr lang="fr-FR" sz="1400" dirty="0"/>
          </a:p>
          <a:p>
            <a:endParaRPr lang="en-GB" sz="1400" dirty="0" smtClean="0"/>
          </a:p>
          <a:p>
            <a:endParaRPr lang="fr-FR" sz="1400" dirty="0"/>
          </a:p>
        </p:txBody>
      </p:sp>
      <p:sp>
        <p:nvSpPr>
          <p:cNvPr id="2" name="ZoneTexte 1"/>
          <p:cNvSpPr txBox="1"/>
          <p:nvPr/>
        </p:nvSpPr>
        <p:spPr>
          <a:xfrm>
            <a:off x="773739" y="3498915"/>
            <a:ext cx="4215723" cy="1815882"/>
          </a:xfrm>
          <a:prstGeom prst="rect">
            <a:avLst/>
          </a:prstGeom>
          <a:noFill/>
        </p:spPr>
        <p:txBody>
          <a:bodyPr wrap="square" rtlCol="0">
            <a:spAutoFit/>
          </a:bodyPr>
          <a:lstStyle/>
          <a:p>
            <a:r>
              <a:rPr lang="en-GB" sz="1400" dirty="0"/>
              <a:t>A trophic pyramid at least takes into account three levels, and generally four or five. For instance this one referring to an aquatic ecosystem with seven steps:</a:t>
            </a:r>
            <a:endParaRPr lang="fr-FR" sz="1400" dirty="0"/>
          </a:p>
          <a:p>
            <a:r>
              <a:rPr lang="en-GB" sz="1400" dirty="0"/>
              <a:t>- level 3: 10.000 water shrimps feeding on zooplankton;</a:t>
            </a:r>
            <a:endParaRPr lang="fr-FR" sz="1400" dirty="0"/>
          </a:p>
          <a:p>
            <a:r>
              <a:rPr lang="en-GB" sz="1400" dirty="0"/>
              <a:t>- level 4: 1.000 bleak (</a:t>
            </a:r>
            <a:r>
              <a:rPr lang="en-GB" sz="1400" dirty="0" err="1"/>
              <a:t>cyprinidae</a:t>
            </a:r>
            <a:r>
              <a:rPr lang="en-GB" sz="1400" dirty="0"/>
              <a:t> feeding on shrimps)</a:t>
            </a:r>
            <a:endParaRPr lang="fr-FR" sz="1400" dirty="0"/>
          </a:p>
          <a:p>
            <a:r>
              <a:rPr lang="en-GB" sz="1400" dirty="0"/>
              <a:t>- level 5:  100 perches</a:t>
            </a:r>
            <a:endParaRPr lang="fr-FR" sz="1400" dirty="0"/>
          </a:p>
          <a:p>
            <a:r>
              <a:rPr lang="en-GB" sz="1400" dirty="0"/>
              <a:t>- level 6:  10 pikes</a:t>
            </a:r>
            <a:endParaRPr lang="fr-FR" sz="1400" dirty="0"/>
          </a:p>
          <a:p>
            <a:r>
              <a:rPr lang="en-GB" sz="1400" dirty="0"/>
              <a:t>- level 7:  1 osprey (eagle) </a:t>
            </a:r>
            <a:endParaRPr lang="fr-FR" sz="1400" dirty="0"/>
          </a:p>
        </p:txBody>
      </p:sp>
      <p:pic>
        <p:nvPicPr>
          <p:cNvPr id="9217" name="Picture 1" descr="23236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462" y="3365414"/>
            <a:ext cx="3107099" cy="232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5109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79417"/>
            <a:ext cx="7772400" cy="521473"/>
          </a:xfrm>
        </p:spPr>
        <p:txBody>
          <a:bodyPr>
            <a:normAutofit/>
          </a:bodyPr>
          <a:lstStyle/>
          <a:p>
            <a:r>
              <a:rPr lang="fr-FR" sz="2000" dirty="0" err="1"/>
              <a:t>Nutrient</a:t>
            </a:r>
            <a:r>
              <a:rPr lang="fr-FR" sz="2000" dirty="0"/>
              <a:t> cycle, </a:t>
            </a:r>
            <a:r>
              <a:rPr lang="fr-FR" sz="2000" dirty="0" err="1"/>
              <a:t>decomposition</a:t>
            </a:r>
            <a:r>
              <a:rPr lang="fr-FR" sz="2000" dirty="0"/>
              <a:t>, </a:t>
            </a:r>
            <a:r>
              <a:rPr lang="fr-FR" sz="2000" dirty="0" err="1"/>
              <a:t>mineralization</a:t>
            </a:r>
            <a:endParaRPr lang="fr-FR" sz="2000" dirty="0"/>
          </a:p>
        </p:txBody>
      </p:sp>
      <p:sp>
        <p:nvSpPr>
          <p:cNvPr id="3" name="Rectangle 2"/>
          <p:cNvSpPr/>
          <p:nvPr/>
        </p:nvSpPr>
        <p:spPr>
          <a:xfrm>
            <a:off x="426543" y="969935"/>
            <a:ext cx="8269104" cy="2031325"/>
          </a:xfrm>
          <a:prstGeom prst="rect">
            <a:avLst/>
          </a:prstGeom>
        </p:spPr>
        <p:txBody>
          <a:bodyPr wrap="square">
            <a:spAutoFit/>
          </a:bodyPr>
          <a:lstStyle/>
          <a:p>
            <a:pPr>
              <a:lnSpc>
                <a:spcPct val="50000"/>
              </a:lnSpc>
            </a:pPr>
            <a:endParaRPr lang="en-GB" sz="1400" dirty="0" smtClean="0"/>
          </a:p>
          <a:p>
            <a:r>
              <a:rPr lang="en-GB" sz="1400" dirty="0"/>
              <a:t>A </a:t>
            </a:r>
            <a:r>
              <a:rPr lang="en-GB" sz="1400" b="1" dirty="0"/>
              <a:t>nutrient </a:t>
            </a:r>
            <a:r>
              <a:rPr lang="en-GB" sz="1400" b="1" dirty="0" smtClean="0"/>
              <a:t>cycle</a:t>
            </a:r>
            <a:r>
              <a:rPr lang="en-GB" sz="1400" dirty="0" smtClean="0"/>
              <a:t> is the movement and exchange of organic and </a:t>
            </a:r>
            <a:r>
              <a:rPr lang="en-GB" sz="1400" dirty="0"/>
              <a:t>inorganic matter back into the production of living </a:t>
            </a:r>
            <a:r>
              <a:rPr lang="en-GB" sz="1400" dirty="0" smtClean="0"/>
              <a:t>matter within ecosystems. </a:t>
            </a:r>
            <a:r>
              <a:rPr lang="en-GB" sz="1400" dirty="0"/>
              <a:t>The process is regulated by food web pathways that decompose matter into mineral nutrients. </a:t>
            </a:r>
            <a:r>
              <a:rPr lang="en-GB" sz="1400" dirty="0" smtClean="0"/>
              <a:t>Ecosystems </a:t>
            </a:r>
            <a:r>
              <a:rPr lang="en-GB" sz="1400" dirty="0"/>
              <a:t>are interconnected systems where matter </a:t>
            </a:r>
            <a:r>
              <a:rPr lang="en-GB" sz="1400" dirty="0" smtClean="0"/>
              <a:t>is produced, exchanged and recycled through </a:t>
            </a:r>
            <a:r>
              <a:rPr lang="en-GB" sz="1400" dirty="0"/>
              <a:t>a larger system of biogeochemical cycles.</a:t>
            </a:r>
            <a:endParaRPr lang="fr-FR" sz="1400" dirty="0"/>
          </a:p>
          <a:p>
            <a:pPr>
              <a:lnSpc>
                <a:spcPct val="50000"/>
              </a:lnSpc>
            </a:pPr>
            <a:r>
              <a:rPr lang="en-GB" sz="1400" dirty="0"/>
              <a:t> </a:t>
            </a:r>
            <a:endParaRPr lang="fr-FR" sz="1400" dirty="0"/>
          </a:p>
          <a:p>
            <a:r>
              <a:rPr lang="en-GB" sz="1400" dirty="0"/>
              <a:t>S</a:t>
            </a:r>
            <a:r>
              <a:rPr lang="en-GB" sz="1400" dirty="0" smtClean="0"/>
              <a:t>olar energy</a:t>
            </a:r>
            <a:r>
              <a:rPr lang="en-GB" sz="1400" dirty="0"/>
              <a:t> </a:t>
            </a:r>
            <a:r>
              <a:rPr lang="en-GB" sz="1400" dirty="0" smtClean="0"/>
              <a:t>flows </a:t>
            </a:r>
            <a:r>
              <a:rPr lang="en-GB" sz="1400" dirty="0"/>
              <a:t>through ecosystems along unidirectional and noncyclic pathways, whereas the movement of mineral nutrients is </a:t>
            </a:r>
            <a:r>
              <a:rPr lang="en-GB" sz="1400" dirty="0" smtClean="0"/>
              <a:t>cyclic and include a great diversity of cycles (C, sulphur, N2, phosphorus, water, oxygen, </a:t>
            </a:r>
            <a:r>
              <a:rPr lang="en-GB" sz="1400" dirty="0"/>
              <a:t>among </a:t>
            </a:r>
            <a:r>
              <a:rPr lang="en-GB" sz="1400" dirty="0" smtClean="0"/>
              <a:t>others) </a:t>
            </a:r>
            <a:r>
              <a:rPr lang="en-GB" sz="1400" dirty="0"/>
              <a:t>that continually recycle along with other mineral nutrients into production mechanisms.</a:t>
            </a:r>
            <a:r>
              <a:rPr lang="en-GB" sz="1400" b="1" dirty="0"/>
              <a:t> </a:t>
            </a:r>
            <a:endParaRPr lang="fr-FR" sz="1400" dirty="0"/>
          </a:p>
          <a:p>
            <a:endParaRPr lang="fr-FR" sz="1400" dirty="0"/>
          </a:p>
        </p:txBody>
      </p:sp>
      <p:pic>
        <p:nvPicPr>
          <p:cNvPr id="1025" name="Picture 1" descr="800px-Nitrogen_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85" y="2755165"/>
            <a:ext cx="4028271" cy="373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4824521" y="2755165"/>
            <a:ext cx="3812582" cy="3970318"/>
          </a:xfrm>
          <a:prstGeom prst="rect">
            <a:avLst/>
          </a:prstGeom>
          <a:noFill/>
        </p:spPr>
        <p:txBody>
          <a:bodyPr wrap="square" rtlCol="0">
            <a:spAutoFit/>
          </a:bodyPr>
          <a:lstStyle/>
          <a:p>
            <a:r>
              <a:rPr lang="en-GB" sz="1400" b="1" dirty="0"/>
              <a:t>Decomposition</a:t>
            </a:r>
            <a:r>
              <a:rPr lang="en-GB" sz="1400" dirty="0"/>
              <a:t> is the process by which organic substances </a:t>
            </a:r>
            <a:r>
              <a:rPr lang="en-GB" sz="1400" dirty="0" smtClean="0"/>
              <a:t>are </a:t>
            </a:r>
            <a:r>
              <a:rPr lang="en-GB" sz="1400" dirty="0"/>
              <a:t>broken down into simpler forms of matter. The process is essential for recycling </a:t>
            </a:r>
            <a:r>
              <a:rPr lang="en-GB" sz="1400" dirty="0" smtClean="0"/>
              <a:t>the  organic matter after death. </a:t>
            </a:r>
            <a:r>
              <a:rPr lang="en-GB" sz="1400" dirty="0"/>
              <a:t>Although </a:t>
            </a:r>
            <a:r>
              <a:rPr lang="en-GB" sz="1400" dirty="0" smtClean="0"/>
              <a:t>no </a:t>
            </a:r>
            <a:r>
              <a:rPr lang="en-GB" sz="1400" dirty="0"/>
              <a:t>organisms decompose in the same way, </a:t>
            </a:r>
            <a:r>
              <a:rPr lang="en-GB" sz="1400" dirty="0" smtClean="0"/>
              <a:t>they </a:t>
            </a:r>
            <a:r>
              <a:rPr lang="en-GB" sz="1400" dirty="0"/>
              <a:t>all undergo the same sequential stages of decomposition</a:t>
            </a:r>
            <a:r>
              <a:rPr lang="en-GB" sz="1400" dirty="0" smtClean="0"/>
              <a:t>.</a:t>
            </a:r>
          </a:p>
          <a:p>
            <a:pPr>
              <a:lnSpc>
                <a:spcPct val="50000"/>
              </a:lnSpc>
            </a:pPr>
            <a:endParaRPr lang="en-GB" sz="1400" dirty="0"/>
          </a:p>
          <a:p>
            <a:r>
              <a:rPr lang="en-GB" sz="1400" b="1" dirty="0"/>
              <a:t>A</a:t>
            </a:r>
            <a:r>
              <a:rPr lang="en-GB" sz="1400" b="1" dirty="0" smtClean="0"/>
              <a:t>biotic </a:t>
            </a:r>
            <a:r>
              <a:rPr lang="en-GB" sz="1400" b="1" dirty="0"/>
              <a:t>degradation, </a:t>
            </a:r>
            <a:r>
              <a:rPr lang="en-GB" sz="1400" dirty="0"/>
              <a:t>degradation of a substance by chemical or physical processes (hydrolysis), </a:t>
            </a:r>
            <a:r>
              <a:rPr lang="en-GB" sz="1400" dirty="0" smtClean="0"/>
              <a:t>is different from </a:t>
            </a:r>
            <a:r>
              <a:rPr lang="en-GB" sz="1400" b="1" dirty="0"/>
              <a:t>bio degradation, </a:t>
            </a:r>
            <a:r>
              <a:rPr lang="en-GB" sz="1400" dirty="0"/>
              <a:t>the metabolic breakdown of materials into simpler components by living </a:t>
            </a:r>
            <a:r>
              <a:rPr lang="en-GB" sz="1400" dirty="0" smtClean="0"/>
              <a:t>organisms (microorganisms </a:t>
            </a:r>
            <a:r>
              <a:rPr lang="en-GB" sz="1400" dirty="0"/>
              <a:t>and </a:t>
            </a:r>
            <a:r>
              <a:rPr lang="en-GB" sz="1400" dirty="0" smtClean="0"/>
              <a:t>fungi).</a:t>
            </a:r>
            <a:endParaRPr lang="fr-FR" sz="1400" dirty="0"/>
          </a:p>
          <a:p>
            <a:pPr>
              <a:lnSpc>
                <a:spcPct val="50000"/>
              </a:lnSpc>
            </a:pPr>
            <a:r>
              <a:rPr lang="en-GB" sz="1400" dirty="0"/>
              <a:t> </a:t>
            </a:r>
            <a:endParaRPr lang="fr-FR" sz="1400" dirty="0"/>
          </a:p>
          <a:p>
            <a:r>
              <a:rPr lang="en-GB" sz="1400" dirty="0" smtClean="0"/>
              <a:t>Mineralization, the </a:t>
            </a:r>
            <a:r>
              <a:rPr lang="en-GB" sz="1400" dirty="0"/>
              <a:t>final stage of </a:t>
            </a:r>
            <a:r>
              <a:rPr lang="en-GB" sz="1400" dirty="0" smtClean="0"/>
              <a:t>decomposition, converts </a:t>
            </a:r>
            <a:r>
              <a:rPr lang="en-GB" sz="1400" dirty="0"/>
              <a:t>organic matter into inorganic substances by soil microorganisms. These substances become available to </a:t>
            </a:r>
            <a:r>
              <a:rPr lang="en-GB" sz="1400" dirty="0" smtClean="0"/>
              <a:t>product </a:t>
            </a:r>
            <a:r>
              <a:rPr lang="en-GB" sz="1400" dirty="0"/>
              <a:t>new organic matter.</a:t>
            </a:r>
            <a:endParaRPr lang="fr-FR" sz="1400" dirty="0"/>
          </a:p>
          <a:p>
            <a:r>
              <a:rPr lang="en-GB" sz="1400" dirty="0" smtClean="0"/>
              <a:t> </a:t>
            </a:r>
            <a:endParaRPr lang="fr-FR" sz="1400" dirty="0"/>
          </a:p>
        </p:txBody>
      </p:sp>
    </p:spTree>
    <p:extLst>
      <p:ext uri="{BB962C8B-B14F-4D97-AF65-F5344CB8AC3E}">
        <p14:creationId xmlns:p14="http://schemas.microsoft.com/office/powerpoint/2010/main" val="15617739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79417"/>
            <a:ext cx="7772400" cy="521473"/>
          </a:xfrm>
        </p:spPr>
        <p:txBody>
          <a:bodyPr>
            <a:normAutofit/>
          </a:bodyPr>
          <a:lstStyle/>
          <a:p>
            <a:r>
              <a:rPr lang="fr-FR" sz="2000" dirty="0" err="1" smtClean="0"/>
              <a:t>Disturbance</a:t>
            </a:r>
            <a:r>
              <a:rPr lang="fr-FR" sz="2000" dirty="0" smtClean="0"/>
              <a:t> and </a:t>
            </a:r>
            <a:r>
              <a:rPr lang="fr-FR" sz="2000" dirty="0" err="1" smtClean="0"/>
              <a:t>resilience</a:t>
            </a:r>
            <a:endParaRPr lang="fr-FR" sz="2000" dirty="0"/>
          </a:p>
        </p:txBody>
      </p:sp>
      <p:sp>
        <p:nvSpPr>
          <p:cNvPr id="3" name="Rectangle 2"/>
          <p:cNvSpPr/>
          <p:nvPr/>
        </p:nvSpPr>
        <p:spPr>
          <a:xfrm>
            <a:off x="588715" y="1118645"/>
            <a:ext cx="8006519" cy="5586144"/>
          </a:xfrm>
          <a:prstGeom prst="rect">
            <a:avLst/>
          </a:prstGeom>
        </p:spPr>
        <p:txBody>
          <a:bodyPr wrap="square">
            <a:spAutoFit/>
          </a:bodyPr>
          <a:lstStyle/>
          <a:p>
            <a:endParaRPr lang="en-GB" sz="1400" dirty="0" smtClean="0"/>
          </a:p>
          <a:p>
            <a:r>
              <a:rPr lang="en-GB" sz="1400" dirty="0" smtClean="0"/>
              <a:t>A </a:t>
            </a:r>
            <a:r>
              <a:rPr lang="en-GB" sz="1400" b="1" dirty="0"/>
              <a:t>disturbance</a:t>
            </a:r>
            <a:r>
              <a:rPr lang="en-GB" sz="1400" dirty="0"/>
              <a:t> is any process that removes biomass from a </a:t>
            </a:r>
            <a:r>
              <a:rPr lang="en-GB" sz="1400" dirty="0" smtClean="0"/>
              <a:t>community, such as a fire</a:t>
            </a:r>
            <a:r>
              <a:rPr lang="en-GB" sz="1400" dirty="0"/>
              <a:t>, flood, </a:t>
            </a:r>
            <a:r>
              <a:rPr lang="en-GB" sz="1400" dirty="0" smtClean="0"/>
              <a:t>drought, or predation. </a:t>
            </a:r>
            <a:r>
              <a:rPr lang="en-GB" sz="1400" dirty="0"/>
              <a:t>Disturbances occur over vastly different ranges in terms of magnitudes as well as distances and time periods,</a:t>
            </a:r>
            <a:r>
              <a:rPr lang="en-GB" sz="1400" baseline="30000" dirty="0">
                <a:hlinkClick r:id="rId2"/>
              </a:rPr>
              <a:t> </a:t>
            </a:r>
            <a:r>
              <a:rPr lang="en-GB" sz="1400" dirty="0"/>
              <a:t> and are both the cause and product of natural fluctuations in death rates, species assemblages, and biomass densities within an ecological </a:t>
            </a:r>
            <a:r>
              <a:rPr lang="en-GB" sz="1400" dirty="0" smtClean="0"/>
              <a:t>community: disturbances </a:t>
            </a:r>
            <a:r>
              <a:rPr lang="en-GB" sz="1400" dirty="0"/>
              <a:t>create places of </a:t>
            </a:r>
            <a:r>
              <a:rPr lang="en-GB" sz="1400" dirty="0" smtClean="0"/>
              <a:t>renewal.</a:t>
            </a:r>
            <a:r>
              <a:rPr lang="en-GB" sz="1400" baseline="30000" dirty="0" smtClean="0"/>
              <a:t> </a:t>
            </a:r>
            <a:r>
              <a:rPr lang="en-GB" sz="1400" dirty="0" smtClean="0"/>
              <a:t> </a:t>
            </a:r>
            <a:endParaRPr lang="fr-FR" sz="1400" dirty="0"/>
          </a:p>
          <a:p>
            <a:pPr>
              <a:lnSpc>
                <a:spcPct val="50000"/>
              </a:lnSpc>
            </a:pPr>
            <a:r>
              <a:rPr lang="en-GB" sz="1400" dirty="0"/>
              <a:t> </a:t>
            </a:r>
            <a:endParaRPr lang="fr-FR" sz="1400" dirty="0"/>
          </a:p>
          <a:p>
            <a:r>
              <a:rPr lang="en-GB" sz="1400" dirty="0" smtClean="0"/>
              <a:t>R</a:t>
            </a:r>
            <a:r>
              <a:rPr lang="en-GB" sz="1400" b="1" dirty="0" smtClean="0"/>
              <a:t>esilience</a:t>
            </a:r>
            <a:r>
              <a:rPr lang="en-GB" sz="1400" dirty="0" smtClean="0"/>
              <a:t> </a:t>
            </a:r>
            <a:r>
              <a:rPr lang="en-GB" sz="1400" dirty="0"/>
              <a:t>is the capacity of an ecosystem to respond to a perturbation or disturbance by resisting damage and recovering quickly. Such perturbations and disturbances can include stochastic events such as fires, flooding, windstorms, insect population explosions, and human activities such as deforestation and the introduction of exotic plant or animal species. Disturbances of sufficient magnitude or duration can profoundly affect an ecosystem and may force </a:t>
            </a:r>
            <a:r>
              <a:rPr lang="en-GB" sz="1400" dirty="0" smtClean="0"/>
              <a:t>it to </a:t>
            </a:r>
            <a:r>
              <a:rPr lang="en-GB" sz="1400" dirty="0"/>
              <a:t>reach a threshold  beyond which a different regime of processes and structures predominates. Human activities that diminish ecosystem resilience such as reduction of biodiversity, over exploitation of natural resources, pollution, land-use, and anthropogenic climate change are increasingly causing regime shift in ecosystems, often to bad and degraded conditions. </a:t>
            </a:r>
            <a:endParaRPr lang="fr-FR" sz="1400" dirty="0"/>
          </a:p>
          <a:p>
            <a:r>
              <a:rPr lang="en-GB" sz="1400" dirty="0"/>
              <a:t> </a:t>
            </a:r>
            <a:endParaRPr lang="fr-FR" sz="1400" dirty="0"/>
          </a:p>
          <a:p>
            <a:r>
              <a:rPr lang="en-GB" sz="1400" dirty="0"/>
              <a:t>Scientists describe </a:t>
            </a:r>
            <a:r>
              <a:rPr lang="en-GB" sz="1400" dirty="0" smtClean="0"/>
              <a:t>several </a:t>
            </a:r>
            <a:r>
              <a:rPr lang="en-GB" sz="1400" dirty="0"/>
              <a:t>critical aspects of </a:t>
            </a:r>
            <a:r>
              <a:rPr lang="en-GB" sz="1400" dirty="0" smtClean="0"/>
              <a:t>resilience:</a:t>
            </a:r>
          </a:p>
          <a:p>
            <a:pPr>
              <a:lnSpc>
                <a:spcPct val="50000"/>
              </a:lnSpc>
            </a:pPr>
            <a:endParaRPr lang="en-GB" sz="1400" dirty="0"/>
          </a:p>
          <a:p>
            <a:r>
              <a:rPr lang="en-GB" sz="1400" dirty="0" smtClean="0"/>
              <a:t> </a:t>
            </a:r>
            <a:r>
              <a:rPr lang="en-GB" sz="1400" dirty="0"/>
              <a:t>- Latitude: the maximum amount a system can be changed before losing its ability to recover (before crossing a threshold which, if breached, makes recovery difficult or impossible).</a:t>
            </a:r>
            <a:endParaRPr lang="fr-FR" sz="1400" dirty="0"/>
          </a:p>
          <a:p>
            <a:pPr>
              <a:lnSpc>
                <a:spcPct val="50000"/>
              </a:lnSpc>
            </a:pPr>
            <a:r>
              <a:rPr lang="en-GB" sz="1400" dirty="0"/>
              <a:t> </a:t>
            </a:r>
            <a:endParaRPr lang="fr-FR" sz="1400" dirty="0"/>
          </a:p>
          <a:p>
            <a:r>
              <a:rPr lang="en-GB" sz="1400" dirty="0"/>
              <a:t>- Resistance: the ease or difficulty of changing the system; how “resistant” it is to being changed;</a:t>
            </a:r>
            <a:endParaRPr lang="fr-FR" sz="1400" dirty="0"/>
          </a:p>
          <a:p>
            <a:pPr>
              <a:lnSpc>
                <a:spcPct val="50000"/>
              </a:lnSpc>
            </a:pPr>
            <a:r>
              <a:rPr lang="en-GB" sz="1400" dirty="0"/>
              <a:t> </a:t>
            </a:r>
            <a:endParaRPr lang="fr-FR" sz="1400" dirty="0"/>
          </a:p>
          <a:p>
            <a:r>
              <a:rPr lang="en-GB" sz="1400" dirty="0"/>
              <a:t>- Precariousness: how close the current state of the system is to a limit or “threshold.” </a:t>
            </a:r>
            <a:endParaRPr lang="fr-FR" sz="1400" dirty="0"/>
          </a:p>
          <a:p>
            <a:pPr>
              <a:lnSpc>
                <a:spcPct val="50000"/>
              </a:lnSpc>
            </a:pPr>
            <a:r>
              <a:rPr lang="en-GB" sz="1400" dirty="0"/>
              <a:t> </a:t>
            </a:r>
            <a:endParaRPr lang="fr-FR" sz="1400" dirty="0"/>
          </a:p>
          <a:p>
            <a:r>
              <a:rPr lang="en-GB" sz="1400" dirty="0"/>
              <a:t>Closely linked to resilience is </a:t>
            </a:r>
            <a:r>
              <a:rPr lang="en-GB" sz="1400" i="1" dirty="0"/>
              <a:t>adaptive capacity</a:t>
            </a:r>
            <a:r>
              <a:rPr lang="en-GB" sz="1400" dirty="0"/>
              <a:t>, which is the property of an ecosystem that describes change in stability landscapes and </a:t>
            </a:r>
            <a:r>
              <a:rPr lang="en-GB" sz="1400" dirty="0" smtClean="0"/>
              <a:t>resilience. </a:t>
            </a:r>
            <a:endParaRPr lang="fr-FR" sz="1400" dirty="0"/>
          </a:p>
          <a:p>
            <a:r>
              <a:rPr lang="en-GB" sz="1400" dirty="0"/>
              <a:t> </a:t>
            </a:r>
            <a:endParaRPr lang="fr-FR" sz="1400" dirty="0"/>
          </a:p>
          <a:p>
            <a:endParaRPr lang="fr-FR" sz="1400" dirty="0"/>
          </a:p>
        </p:txBody>
      </p:sp>
    </p:spTree>
    <p:extLst>
      <p:ext uri="{BB962C8B-B14F-4D97-AF65-F5344CB8AC3E}">
        <p14:creationId xmlns:p14="http://schemas.microsoft.com/office/powerpoint/2010/main" val="14244407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377138"/>
            <a:ext cx="7772400" cy="521473"/>
          </a:xfrm>
        </p:spPr>
        <p:txBody>
          <a:bodyPr>
            <a:normAutofit/>
          </a:bodyPr>
          <a:lstStyle/>
          <a:p>
            <a:r>
              <a:rPr lang="fr-FR" sz="2000" dirty="0" err="1" smtClean="0"/>
              <a:t>Ecological</a:t>
            </a:r>
            <a:r>
              <a:rPr lang="fr-FR" sz="2000" dirty="0" smtClean="0"/>
              <a:t> amplitude (</a:t>
            </a:r>
            <a:r>
              <a:rPr lang="fr-FR" sz="2000" dirty="0" err="1" smtClean="0"/>
              <a:t>ecological</a:t>
            </a:r>
            <a:r>
              <a:rPr lang="fr-FR" sz="2000" dirty="0" smtClean="0"/>
              <a:t> valence)</a:t>
            </a:r>
            <a:endParaRPr lang="fr-FR" sz="2000" dirty="0"/>
          </a:p>
        </p:txBody>
      </p:sp>
      <p:sp>
        <p:nvSpPr>
          <p:cNvPr id="3" name="Rectangle 2"/>
          <p:cNvSpPr/>
          <p:nvPr/>
        </p:nvSpPr>
        <p:spPr>
          <a:xfrm>
            <a:off x="417671" y="898611"/>
            <a:ext cx="8177564" cy="1061829"/>
          </a:xfrm>
          <a:prstGeom prst="rect">
            <a:avLst/>
          </a:prstGeom>
        </p:spPr>
        <p:txBody>
          <a:bodyPr wrap="square">
            <a:spAutoFit/>
          </a:bodyPr>
          <a:lstStyle/>
          <a:p>
            <a:pPr>
              <a:lnSpc>
                <a:spcPct val="50000"/>
              </a:lnSpc>
            </a:pPr>
            <a:endParaRPr lang="en-GB" sz="1400" dirty="0" smtClean="0"/>
          </a:p>
          <a:p>
            <a:r>
              <a:rPr lang="en-GB" sz="1400" dirty="0"/>
              <a:t>The ecological </a:t>
            </a:r>
            <a:r>
              <a:rPr lang="en-GB" sz="1400" dirty="0" smtClean="0"/>
              <a:t>amplitude is </a:t>
            </a:r>
            <a:r>
              <a:rPr lang="en-GB" sz="1400" dirty="0"/>
              <a:t>the degree of adaptation of </a:t>
            </a:r>
            <a:r>
              <a:rPr lang="en-GB" sz="1400" dirty="0" smtClean="0"/>
              <a:t>an organism </a:t>
            </a:r>
            <a:r>
              <a:rPr lang="en-GB" sz="1400" dirty="0"/>
              <a:t>to changes in its environment. This </a:t>
            </a:r>
            <a:r>
              <a:rPr lang="en-GB" sz="1400" dirty="0" smtClean="0"/>
              <a:t>amplitude </a:t>
            </a:r>
            <a:r>
              <a:rPr lang="en-GB" sz="1400" dirty="0"/>
              <a:t>is expressed </a:t>
            </a:r>
            <a:r>
              <a:rPr lang="en-GB" sz="1400" dirty="0" smtClean="0"/>
              <a:t>as </a:t>
            </a:r>
            <a:r>
              <a:rPr lang="en-GB" sz="1400" dirty="0"/>
              <a:t>the range of environmental changes within which a given species is able to carry on its normal vital </a:t>
            </a:r>
            <a:r>
              <a:rPr lang="en-GB" sz="1400" dirty="0" smtClean="0"/>
              <a:t>activities.</a:t>
            </a:r>
            <a:r>
              <a:rPr lang="fr-FR" sz="1400" dirty="0"/>
              <a:t> </a:t>
            </a:r>
            <a:r>
              <a:rPr lang="en-GB" sz="1400" dirty="0" smtClean="0"/>
              <a:t>The </a:t>
            </a:r>
            <a:r>
              <a:rPr lang="en-GB" sz="1400" dirty="0"/>
              <a:t>range of tolerance of a species, diagrammatically forms a bell-shaped curve.</a:t>
            </a:r>
            <a:endParaRPr lang="fr-FR" sz="1400" dirty="0"/>
          </a:p>
          <a:p>
            <a:endParaRPr lang="fr-FR" sz="1400" dirty="0"/>
          </a:p>
        </p:txBody>
      </p:sp>
      <p:pic>
        <p:nvPicPr>
          <p:cNvPr id="2" name="Image 1"/>
          <p:cNvPicPr>
            <a:picLocks noChangeAspect="1"/>
          </p:cNvPicPr>
          <p:nvPr/>
        </p:nvPicPr>
        <p:blipFill>
          <a:blip r:embed="rId2"/>
          <a:stretch>
            <a:fillRect/>
          </a:stretch>
        </p:blipFill>
        <p:spPr>
          <a:xfrm>
            <a:off x="1163138" y="1783055"/>
            <a:ext cx="2451100" cy="1651000"/>
          </a:xfrm>
          <a:prstGeom prst="rect">
            <a:avLst/>
          </a:prstGeom>
        </p:spPr>
      </p:pic>
      <p:pic>
        <p:nvPicPr>
          <p:cNvPr id="2049" name="Picture 1" descr="eco_am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182" y="1783055"/>
            <a:ext cx="2924228"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74997" y="3548355"/>
            <a:ext cx="8148269" cy="3000822"/>
          </a:xfrm>
          <a:prstGeom prst="rect">
            <a:avLst/>
          </a:prstGeom>
        </p:spPr>
        <p:txBody>
          <a:bodyPr wrap="square">
            <a:spAutoFit/>
          </a:bodyPr>
          <a:lstStyle/>
          <a:p>
            <a:r>
              <a:rPr lang="en-GB" sz="1400" dirty="0"/>
              <a:t>Ecological amplitude </a:t>
            </a:r>
            <a:r>
              <a:rPr lang="en-GB" sz="1400" dirty="0" smtClean="0"/>
              <a:t> refers to the </a:t>
            </a:r>
            <a:r>
              <a:rPr lang="en-GB" sz="1400" dirty="0"/>
              <a:t>reaction of a species to individual environmental factors or to an aggregate of factors. </a:t>
            </a:r>
            <a:r>
              <a:rPr lang="en-GB" sz="1400" dirty="0" smtClean="0"/>
              <a:t> If species are </a:t>
            </a:r>
            <a:r>
              <a:rPr lang="en-GB" sz="1400" dirty="0"/>
              <a:t>able to tolerate a wide range of changes </a:t>
            </a:r>
            <a:r>
              <a:rPr lang="en-GB" sz="1400" dirty="0" smtClean="0"/>
              <a:t> </a:t>
            </a:r>
            <a:r>
              <a:rPr lang="en-GB" sz="1400" dirty="0"/>
              <a:t>of an acting factor </a:t>
            </a:r>
            <a:r>
              <a:rPr lang="en-GB" sz="1400" dirty="0" smtClean="0"/>
              <a:t>they are </a:t>
            </a:r>
            <a:r>
              <a:rPr lang="en-GB" sz="1400" dirty="0"/>
              <a:t>designated by </a:t>
            </a:r>
            <a:r>
              <a:rPr lang="en-GB" sz="1400" dirty="0" smtClean="0"/>
              <a:t>the </a:t>
            </a:r>
            <a:r>
              <a:rPr lang="en-GB" sz="1400" dirty="0"/>
              <a:t>prefix “</a:t>
            </a:r>
            <a:r>
              <a:rPr lang="en-GB" sz="1400" dirty="0" err="1"/>
              <a:t>eury</a:t>
            </a:r>
            <a:r>
              <a:rPr lang="en-GB" sz="1400" dirty="0"/>
              <a:t>,” such as </a:t>
            </a:r>
            <a:r>
              <a:rPr lang="en-GB" sz="1400" dirty="0" err="1"/>
              <a:t>eurythermal</a:t>
            </a:r>
            <a:r>
              <a:rPr lang="en-GB" sz="1400" dirty="0"/>
              <a:t> </a:t>
            </a:r>
            <a:r>
              <a:rPr lang="en-GB" sz="1400" dirty="0" smtClean="0"/>
              <a:t>(temperature</a:t>
            </a:r>
            <a:r>
              <a:rPr lang="en-GB" sz="1400" dirty="0"/>
              <a:t>), </a:t>
            </a:r>
            <a:r>
              <a:rPr lang="en-GB" sz="1400" dirty="0" err="1"/>
              <a:t>euryhaline</a:t>
            </a:r>
            <a:r>
              <a:rPr lang="en-GB" sz="1400" dirty="0"/>
              <a:t> (salinity), and eurybathic (depth). Species </a:t>
            </a:r>
            <a:r>
              <a:rPr lang="en-GB" sz="1400" dirty="0" smtClean="0"/>
              <a:t>that tolerate </a:t>
            </a:r>
            <a:r>
              <a:rPr lang="en-GB" sz="1400" dirty="0"/>
              <a:t>only a narrow range of changes </a:t>
            </a:r>
            <a:r>
              <a:rPr lang="en-GB" sz="1400" dirty="0" smtClean="0"/>
              <a:t>are </a:t>
            </a:r>
            <a:r>
              <a:rPr lang="en-GB" sz="1400" dirty="0"/>
              <a:t>designated </a:t>
            </a:r>
            <a:r>
              <a:rPr lang="en-GB" sz="1400" dirty="0" smtClean="0"/>
              <a:t>with </a:t>
            </a:r>
            <a:r>
              <a:rPr lang="en-GB" sz="1400" dirty="0"/>
              <a:t>the prefix “steno,” </a:t>
            </a:r>
            <a:r>
              <a:rPr lang="en-GB" sz="1400" dirty="0" smtClean="0"/>
              <a:t>such as stenothermal </a:t>
            </a:r>
            <a:r>
              <a:rPr lang="en-GB" sz="1400" dirty="0"/>
              <a:t>and </a:t>
            </a:r>
            <a:r>
              <a:rPr lang="en-GB" sz="1400" dirty="0" err="1"/>
              <a:t>stenohaline</a:t>
            </a:r>
            <a:r>
              <a:rPr lang="en-GB" sz="1400" dirty="0"/>
              <a:t>. Species </a:t>
            </a:r>
            <a:r>
              <a:rPr lang="en-GB" sz="1400" dirty="0" smtClean="0"/>
              <a:t>with broad </a:t>
            </a:r>
            <a:r>
              <a:rPr lang="en-GB" sz="1400" dirty="0"/>
              <a:t>ecological amplitude with respect to an aggregate of factors are called </a:t>
            </a:r>
            <a:r>
              <a:rPr lang="en-GB" sz="1400" dirty="0" err="1"/>
              <a:t>eurybionts</a:t>
            </a:r>
            <a:r>
              <a:rPr lang="en-GB" sz="1400" dirty="0"/>
              <a:t>, while species with low adaptability are called </a:t>
            </a:r>
            <a:r>
              <a:rPr lang="en-GB" sz="1400" dirty="0" err="1"/>
              <a:t>stenobionts</a:t>
            </a:r>
            <a:r>
              <a:rPr lang="en-GB" sz="1400" dirty="0"/>
              <a:t>. </a:t>
            </a:r>
            <a:endParaRPr lang="fr-FR" sz="1400" dirty="0"/>
          </a:p>
          <a:p>
            <a:pPr>
              <a:lnSpc>
                <a:spcPct val="50000"/>
              </a:lnSpc>
            </a:pPr>
            <a:r>
              <a:rPr lang="en-GB" sz="1400" dirty="0"/>
              <a:t> </a:t>
            </a:r>
            <a:endParaRPr lang="fr-FR" sz="1400" dirty="0"/>
          </a:p>
          <a:p>
            <a:r>
              <a:rPr lang="en-GB" sz="1400" dirty="0" smtClean="0"/>
              <a:t> </a:t>
            </a:r>
            <a:r>
              <a:rPr lang="en-GB" sz="1400" dirty="0" err="1"/>
              <a:t>S</a:t>
            </a:r>
            <a:r>
              <a:rPr lang="en-GB" sz="1400" dirty="0" err="1" smtClean="0"/>
              <a:t>tenotopic</a:t>
            </a:r>
            <a:r>
              <a:rPr lang="en-GB" sz="1400" dirty="0" smtClean="0"/>
              <a:t> </a:t>
            </a:r>
            <a:r>
              <a:rPr lang="en-GB" sz="1400" dirty="0"/>
              <a:t>species have a </a:t>
            </a:r>
            <a:r>
              <a:rPr lang="en-GB" sz="1400" dirty="0" smtClean="0"/>
              <a:t>greater </a:t>
            </a:r>
            <a:r>
              <a:rPr lang="en-GB" sz="1400" dirty="0"/>
              <a:t>tendency to become extinct than eurytopic </a:t>
            </a:r>
            <a:r>
              <a:rPr lang="en-GB" sz="1400" dirty="0" smtClean="0"/>
              <a:t>species which is </a:t>
            </a:r>
            <a:r>
              <a:rPr lang="en-GB" sz="1400" dirty="0"/>
              <a:t>a result of the fact that eurytopic species are capable, when necessary, of reorienting themselves to a different type of resource, </a:t>
            </a:r>
            <a:r>
              <a:rPr lang="en-GB" sz="1400" dirty="0" smtClean="0"/>
              <a:t>of </a:t>
            </a:r>
            <a:r>
              <a:rPr lang="en-GB" sz="1400" dirty="0"/>
              <a:t>tolerating quite drastic climatic changes and generally occur over a broader area than </a:t>
            </a:r>
            <a:r>
              <a:rPr lang="en-GB" sz="1400" dirty="0" err="1"/>
              <a:t>stenotopic</a:t>
            </a:r>
            <a:r>
              <a:rPr lang="en-GB" sz="1400" dirty="0"/>
              <a:t> species. The size of the geographic range tends to be the decisive factor </a:t>
            </a:r>
            <a:r>
              <a:rPr lang="en-GB" sz="1400" dirty="0" smtClean="0"/>
              <a:t>for </a:t>
            </a:r>
            <a:r>
              <a:rPr lang="en-GB" sz="1400" dirty="0" err="1" smtClean="0"/>
              <a:t>thesurvival</a:t>
            </a:r>
            <a:r>
              <a:rPr lang="en-GB" sz="1400" dirty="0" smtClean="0"/>
              <a:t> </a:t>
            </a:r>
            <a:r>
              <a:rPr lang="en-GB" sz="1400" dirty="0"/>
              <a:t>of the species.</a:t>
            </a:r>
            <a:endParaRPr lang="fr-FR" sz="1400" dirty="0"/>
          </a:p>
          <a:p>
            <a:pPr>
              <a:lnSpc>
                <a:spcPct val="50000"/>
              </a:lnSpc>
            </a:pPr>
            <a:r>
              <a:rPr lang="en-GB" sz="1400" dirty="0"/>
              <a:t> </a:t>
            </a:r>
            <a:endParaRPr lang="fr-FR" sz="1400" dirty="0"/>
          </a:p>
          <a:p>
            <a:r>
              <a:rPr lang="en-GB" sz="1400" dirty="0"/>
              <a:t>Species with a narrow ecological amplitude often form good indicator species. </a:t>
            </a:r>
            <a:r>
              <a:rPr lang="en-GB" sz="1400" dirty="0" err="1"/>
              <a:t>Stenobionts</a:t>
            </a:r>
            <a:r>
              <a:rPr lang="en-GB" sz="1400" dirty="0"/>
              <a:t> are very good bio indicators when </a:t>
            </a:r>
            <a:r>
              <a:rPr lang="en-GB" sz="1400" dirty="0" err="1"/>
              <a:t>eurybionts</a:t>
            </a:r>
            <a:r>
              <a:rPr lang="en-GB" sz="1400" dirty="0"/>
              <a:t> have a too large range of requirements to indicate slight </a:t>
            </a:r>
            <a:r>
              <a:rPr lang="en-GB" sz="1400" dirty="0" smtClean="0"/>
              <a:t>environmental changes.</a:t>
            </a:r>
            <a:endParaRPr lang="fr-FR" sz="1400" dirty="0"/>
          </a:p>
        </p:txBody>
      </p:sp>
    </p:spTree>
    <p:extLst>
      <p:ext uri="{BB962C8B-B14F-4D97-AF65-F5344CB8AC3E}">
        <p14:creationId xmlns:p14="http://schemas.microsoft.com/office/powerpoint/2010/main" val="314281074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Environmental</a:t>
            </a:r>
            <a:r>
              <a:rPr lang="fr-FR" sz="2000" dirty="0" smtClean="0"/>
              <a:t> influences, </a:t>
            </a:r>
            <a:r>
              <a:rPr lang="fr-FR" sz="2000" dirty="0" err="1" smtClean="0"/>
              <a:t>biological</a:t>
            </a:r>
            <a:r>
              <a:rPr lang="fr-FR" sz="2000" dirty="0" smtClean="0"/>
              <a:t> interactions (1)</a:t>
            </a:r>
            <a:endParaRPr lang="fr-FR" sz="2000" dirty="0"/>
          </a:p>
        </p:txBody>
      </p:sp>
      <p:sp>
        <p:nvSpPr>
          <p:cNvPr id="3" name="Rectangle 2"/>
          <p:cNvSpPr/>
          <p:nvPr/>
        </p:nvSpPr>
        <p:spPr>
          <a:xfrm>
            <a:off x="685800" y="1009413"/>
            <a:ext cx="7931849" cy="5909308"/>
          </a:xfrm>
          <a:prstGeom prst="rect">
            <a:avLst/>
          </a:prstGeom>
        </p:spPr>
        <p:txBody>
          <a:bodyPr wrap="square">
            <a:spAutoFit/>
          </a:bodyPr>
          <a:lstStyle/>
          <a:p>
            <a:pPr>
              <a:lnSpc>
                <a:spcPct val="50000"/>
              </a:lnSpc>
            </a:pPr>
            <a:endParaRPr lang="en-GB" sz="1400" dirty="0" smtClean="0"/>
          </a:p>
          <a:p>
            <a:pPr>
              <a:lnSpc>
                <a:spcPct val="50000"/>
              </a:lnSpc>
            </a:pPr>
            <a:endParaRPr lang="en-GB" sz="1400" dirty="0" smtClean="0"/>
          </a:p>
          <a:p>
            <a:r>
              <a:rPr lang="en-GB" sz="1400" dirty="0"/>
              <a:t>Compared with the potential biological "demand," the environment has a limited ability to "supply" the requirements of life. </a:t>
            </a:r>
            <a:r>
              <a:rPr lang="en-GB" sz="1400" dirty="0" smtClean="0"/>
              <a:t>Productivity is constrained </a:t>
            </a:r>
            <a:r>
              <a:rPr lang="en-GB" sz="1400" dirty="0"/>
              <a:t>by </a:t>
            </a:r>
            <a:r>
              <a:rPr lang="en-GB" sz="1400" dirty="0" smtClean="0"/>
              <a:t>limiting environmental factors, physical </a:t>
            </a:r>
            <a:r>
              <a:rPr lang="en-GB" sz="1400" dirty="0"/>
              <a:t>or </a:t>
            </a:r>
            <a:r>
              <a:rPr lang="en-GB" sz="1400" dirty="0" smtClean="0"/>
              <a:t>chemical. For example, </a:t>
            </a:r>
            <a:r>
              <a:rPr lang="en-GB" sz="1400" dirty="0"/>
              <a:t>if </a:t>
            </a:r>
            <a:r>
              <a:rPr lang="en-GB" sz="1400" dirty="0" smtClean="0"/>
              <a:t>an oligotrophic lake </a:t>
            </a:r>
            <a:r>
              <a:rPr lang="en-GB" sz="1400" dirty="0"/>
              <a:t>is fertilized with </a:t>
            </a:r>
            <a:r>
              <a:rPr lang="en-GB" sz="1400" dirty="0" smtClean="0"/>
              <a:t>NO3, </a:t>
            </a:r>
            <a:r>
              <a:rPr lang="en-GB" sz="1400" dirty="0"/>
              <a:t>there would be no ecological </a:t>
            </a:r>
            <a:r>
              <a:rPr lang="en-GB" sz="1400" dirty="0" smtClean="0"/>
              <a:t>response. However, </a:t>
            </a:r>
            <a:r>
              <a:rPr lang="en-GB" sz="1400" dirty="0"/>
              <a:t>if </a:t>
            </a:r>
            <a:r>
              <a:rPr lang="en-GB" sz="1400" dirty="0" smtClean="0"/>
              <a:t>it </a:t>
            </a:r>
            <a:r>
              <a:rPr lang="en-GB" sz="1400" dirty="0"/>
              <a:t>was fertilized with </a:t>
            </a:r>
            <a:r>
              <a:rPr lang="en-GB" sz="1400" dirty="0" smtClean="0"/>
              <a:t>PO4, </a:t>
            </a:r>
            <a:r>
              <a:rPr lang="en-GB" sz="1400" dirty="0"/>
              <a:t>there would be a great increase </a:t>
            </a:r>
            <a:r>
              <a:rPr lang="en-GB" sz="1400" dirty="0" smtClean="0"/>
              <a:t>in </a:t>
            </a:r>
            <a:r>
              <a:rPr lang="en-GB" sz="1400" dirty="0"/>
              <a:t>the </a:t>
            </a:r>
            <a:r>
              <a:rPr lang="en-GB" sz="1400" dirty="0" smtClean="0"/>
              <a:t>algal productivity. </a:t>
            </a:r>
            <a:r>
              <a:rPr lang="en-GB" sz="1400" dirty="0"/>
              <a:t>If </a:t>
            </a:r>
            <a:r>
              <a:rPr lang="en-GB" sz="1400" dirty="0" smtClean="0"/>
              <a:t>it was </a:t>
            </a:r>
            <a:r>
              <a:rPr lang="en-GB" sz="1400" dirty="0"/>
              <a:t>then fertilized with </a:t>
            </a:r>
            <a:r>
              <a:rPr lang="en-GB" sz="1400" dirty="0" smtClean="0"/>
              <a:t>NO3, </a:t>
            </a:r>
            <a:r>
              <a:rPr lang="en-GB" sz="1400" dirty="0"/>
              <a:t>there would be a further increase of productivity, because the ecological requirement for </a:t>
            </a:r>
            <a:r>
              <a:rPr lang="en-GB" sz="1400" dirty="0" smtClean="0"/>
              <a:t>PO4, </a:t>
            </a:r>
            <a:r>
              <a:rPr lang="en-GB" sz="1400" dirty="0"/>
              <a:t>the primary limiting factor had previously been </a:t>
            </a:r>
            <a:r>
              <a:rPr lang="en-GB" sz="1400" dirty="0" smtClean="0"/>
              <a:t>satiated.</a:t>
            </a:r>
            <a:r>
              <a:rPr lang="fr-FR" sz="1400" dirty="0" smtClean="0"/>
              <a:t> </a:t>
            </a:r>
          </a:p>
          <a:p>
            <a:pPr>
              <a:lnSpc>
                <a:spcPct val="50000"/>
              </a:lnSpc>
            </a:pPr>
            <a:endParaRPr lang="fr-FR" sz="1400" dirty="0"/>
          </a:p>
          <a:p>
            <a:r>
              <a:rPr lang="en-GB" sz="1400" dirty="0"/>
              <a:t>This </a:t>
            </a:r>
            <a:r>
              <a:rPr lang="en-GB" sz="1400" dirty="0" smtClean="0"/>
              <a:t>illustrates </a:t>
            </a:r>
            <a:r>
              <a:rPr lang="en-GB" sz="1400" dirty="0"/>
              <a:t>the strong influence </a:t>
            </a:r>
            <a:r>
              <a:rPr lang="en-GB" sz="1400" dirty="0" smtClean="0"/>
              <a:t>of </a:t>
            </a:r>
            <a:r>
              <a:rPr lang="en-GB" sz="1400" dirty="0"/>
              <a:t>the environment </a:t>
            </a:r>
            <a:r>
              <a:rPr lang="en-GB" sz="1400" dirty="0" smtClean="0"/>
              <a:t>on productivity and </a:t>
            </a:r>
            <a:r>
              <a:rPr lang="en-GB" sz="1400" dirty="0"/>
              <a:t>on </a:t>
            </a:r>
            <a:r>
              <a:rPr lang="en-GB" sz="1400" dirty="0" smtClean="0"/>
              <a:t>all </a:t>
            </a:r>
            <a:r>
              <a:rPr lang="en-GB" sz="1400" dirty="0"/>
              <a:t>ecological development. The most </a:t>
            </a:r>
            <a:r>
              <a:rPr lang="en-GB" sz="1400" dirty="0" smtClean="0"/>
              <a:t>complex and productive ecosystems </a:t>
            </a:r>
            <a:r>
              <a:rPr lang="en-GB" sz="1400" dirty="0"/>
              <a:t>occur in </a:t>
            </a:r>
            <a:r>
              <a:rPr lang="en-GB" sz="1400" dirty="0" smtClean="0"/>
              <a:t>environments</a:t>
            </a:r>
            <a:r>
              <a:rPr lang="en-GB" sz="1400" dirty="0"/>
              <a:t>, where </a:t>
            </a:r>
            <a:r>
              <a:rPr lang="en-GB" sz="1400" dirty="0" smtClean="0"/>
              <a:t>climate, nutrients </a:t>
            </a:r>
            <a:r>
              <a:rPr lang="en-GB" sz="1400" dirty="0"/>
              <a:t>and water are </a:t>
            </a:r>
            <a:r>
              <a:rPr lang="en-GB" sz="1400" dirty="0" smtClean="0"/>
              <a:t>not limiting. </a:t>
            </a:r>
            <a:r>
              <a:rPr lang="en-GB" sz="1400" dirty="0"/>
              <a:t>Tropical forests and coral reefs are the best examples of </a:t>
            </a:r>
            <a:r>
              <a:rPr lang="en-GB" sz="1400" dirty="0" smtClean="0"/>
              <a:t>this sort of well</a:t>
            </a:r>
            <a:r>
              <a:rPr lang="en-GB" sz="1400" dirty="0"/>
              <a:t>-developed, natural </a:t>
            </a:r>
            <a:r>
              <a:rPr lang="en-GB" sz="1400" dirty="0" smtClean="0"/>
              <a:t>ecosystems. </a:t>
            </a:r>
            <a:r>
              <a:rPr lang="en-GB" sz="1400" dirty="0"/>
              <a:t>In contrast, environmentally stressed ecosystems are severely constrained by one or more of these factors. For </a:t>
            </a:r>
            <a:r>
              <a:rPr lang="en-GB" sz="1400" dirty="0" smtClean="0"/>
              <a:t>ex., </a:t>
            </a:r>
            <a:r>
              <a:rPr lang="en-GB" sz="1400" dirty="0"/>
              <a:t>deserts are limited by the availability of water, </a:t>
            </a:r>
            <a:r>
              <a:rPr lang="en-GB" sz="1400" dirty="0" smtClean="0"/>
              <a:t>tundra </a:t>
            </a:r>
            <a:r>
              <a:rPr lang="en-GB" sz="1400" dirty="0"/>
              <a:t>by a cold climate</a:t>
            </a:r>
            <a:r>
              <a:rPr lang="en-GB" sz="1400" dirty="0" smtClean="0"/>
              <a:t>.</a:t>
            </a:r>
          </a:p>
          <a:p>
            <a:endParaRPr lang="en-GB" sz="1400" dirty="0"/>
          </a:p>
          <a:p>
            <a:r>
              <a:rPr lang="en-GB" sz="1400" dirty="0"/>
              <a:t>In a </a:t>
            </a:r>
            <a:r>
              <a:rPr lang="en-GB" sz="1400" dirty="0" smtClean="0"/>
              <a:t>theoretical environment</a:t>
            </a:r>
            <a:r>
              <a:rPr lang="en-GB" sz="1400" dirty="0"/>
              <a:t>, with an unlimited availability </a:t>
            </a:r>
            <a:r>
              <a:rPr lang="en-GB" sz="1400" dirty="0" smtClean="0"/>
              <a:t>resources, </a:t>
            </a:r>
            <a:r>
              <a:rPr lang="en-GB" sz="1400" dirty="0"/>
              <a:t>organisms can maximize the growth of their individual biomass and of their populations. Conditions of unlimited resources might occur (at least temporarily</a:t>
            </a:r>
            <a:r>
              <a:rPr lang="en-GB" sz="1400" dirty="0" smtClean="0"/>
              <a:t>) in </a:t>
            </a:r>
            <a:r>
              <a:rPr lang="en-GB" sz="1400" dirty="0"/>
              <a:t>situations that are sunny and well supplied with water and nutrients. Population growth in an unlimited environment is exponential, meaning that the number of individuals doubles during a fixed time interval. For ex., if a species was capable of doubling its population in 1 week under unlimited environmental conditions, then after 1 week of growth an initial population of </a:t>
            </a:r>
            <a:r>
              <a:rPr lang="en-GB" sz="1400" i="1" dirty="0"/>
              <a:t>N</a:t>
            </a:r>
            <a:r>
              <a:rPr lang="en-GB" sz="1400" dirty="0"/>
              <a:t> individuals would grow to </a:t>
            </a:r>
            <a:r>
              <a:rPr lang="en-GB" sz="1400" i="1" dirty="0"/>
              <a:t>2N</a:t>
            </a:r>
            <a:r>
              <a:rPr lang="en-GB" sz="1400" dirty="0"/>
              <a:t>, after 2 weeks </a:t>
            </a:r>
            <a:r>
              <a:rPr lang="en-GB" sz="1400" i="1" dirty="0"/>
              <a:t>4N</a:t>
            </a:r>
            <a:r>
              <a:rPr lang="en-GB" sz="1400" dirty="0"/>
              <a:t>, after 3 weeks </a:t>
            </a:r>
            <a:r>
              <a:rPr lang="en-GB" sz="1400" i="1" dirty="0"/>
              <a:t>8N</a:t>
            </a:r>
            <a:r>
              <a:rPr lang="en-GB" sz="1400" dirty="0"/>
              <a:t>, after 4 weeks </a:t>
            </a:r>
            <a:r>
              <a:rPr lang="en-GB" sz="1400" i="1" dirty="0"/>
              <a:t>16N</a:t>
            </a:r>
            <a:r>
              <a:rPr lang="en-GB" sz="1400" dirty="0"/>
              <a:t>, and after 8 weeks it would be </a:t>
            </a:r>
            <a:r>
              <a:rPr lang="en-GB" sz="1400" i="1" dirty="0"/>
              <a:t>256N</a:t>
            </a:r>
            <a:r>
              <a:rPr lang="en-GB" sz="1400" dirty="0"/>
              <a:t>..</a:t>
            </a:r>
            <a:endParaRPr lang="fr-FR" sz="1400" dirty="0"/>
          </a:p>
          <a:p>
            <a:pPr>
              <a:lnSpc>
                <a:spcPct val="50000"/>
              </a:lnSpc>
            </a:pPr>
            <a:endParaRPr lang="fr-FR" sz="1400" dirty="0"/>
          </a:p>
          <a:p>
            <a:r>
              <a:rPr lang="en-GB" sz="1400" dirty="0"/>
              <a:t>A financial analogy will help to put this tremendous rate of population increase into perspective: an initial investment of $100 growing at that rate would be worth $25,600 after only 8 weeks.</a:t>
            </a:r>
          </a:p>
          <a:p>
            <a:endParaRPr lang="fr-FR" sz="1400" dirty="0" smtClean="0"/>
          </a:p>
          <a:p>
            <a:endParaRPr lang="fr-FR" sz="1400" dirty="0"/>
          </a:p>
          <a:p>
            <a:endParaRPr lang="fr-FR" sz="1400" dirty="0"/>
          </a:p>
          <a:p>
            <a:endParaRPr lang="fr-FR" sz="1400" dirty="0"/>
          </a:p>
        </p:txBody>
      </p:sp>
    </p:spTree>
    <p:extLst>
      <p:ext uri="{BB962C8B-B14F-4D97-AF65-F5344CB8AC3E}">
        <p14:creationId xmlns:p14="http://schemas.microsoft.com/office/powerpoint/2010/main" val="388398179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70894"/>
            <a:ext cx="7772400" cy="521473"/>
          </a:xfrm>
        </p:spPr>
        <p:txBody>
          <a:bodyPr>
            <a:normAutofit/>
          </a:bodyPr>
          <a:lstStyle/>
          <a:p>
            <a:r>
              <a:rPr lang="fr-FR" sz="2000" dirty="0" err="1" smtClean="0"/>
              <a:t>Environmental</a:t>
            </a:r>
            <a:r>
              <a:rPr lang="fr-FR" sz="2000" dirty="0" smtClean="0"/>
              <a:t> influences, </a:t>
            </a:r>
            <a:r>
              <a:rPr lang="fr-FR" sz="2000" dirty="0" err="1" smtClean="0"/>
              <a:t>biological</a:t>
            </a:r>
            <a:r>
              <a:rPr lang="fr-FR" sz="2000" dirty="0" smtClean="0"/>
              <a:t> interactions (2)</a:t>
            </a:r>
            <a:endParaRPr lang="fr-FR" sz="2000" dirty="0"/>
          </a:p>
        </p:txBody>
      </p:sp>
      <p:sp>
        <p:nvSpPr>
          <p:cNvPr id="3" name="Rectangle 2"/>
          <p:cNvSpPr/>
          <p:nvPr/>
        </p:nvSpPr>
        <p:spPr>
          <a:xfrm>
            <a:off x="685800" y="1120215"/>
            <a:ext cx="7931849" cy="2569935"/>
          </a:xfrm>
          <a:prstGeom prst="rect">
            <a:avLst/>
          </a:prstGeom>
        </p:spPr>
        <p:txBody>
          <a:bodyPr wrap="square">
            <a:spAutoFit/>
          </a:bodyPr>
          <a:lstStyle/>
          <a:p>
            <a:pPr>
              <a:lnSpc>
                <a:spcPct val="50000"/>
              </a:lnSpc>
            </a:pPr>
            <a:endParaRPr lang="en-GB" sz="1400" dirty="0"/>
          </a:p>
          <a:p>
            <a:r>
              <a:rPr lang="en-GB" sz="1400" dirty="0"/>
              <a:t>Clearly, this </a:t>
            </a:r>
            <a:r>
              <a:rPr lang="en-GB" sz="1400" dirty="0" smtClean="0"/>
              <a:t>theoretical enormous </a:t>
            </a:r>
            <a:r>
              <a:rPr lang="en-GB" sz="1400" dirty="0"/>
              <a:t>rate of </a:t>
            </a:r>
            <a:r>
              <a:rPr lang="en-GB" sz="1400" dirty="0" smtClean="0"/>
              <a:t>growth would </a:t>
            </a:r>
            <a:r>
              <a:rPr lang="en-GB" sz="1400" dirty="0"/>
              <a:t>never be sustainable under real-world ecological  conditions as environmental conditions would become limiting very fast and organisms would begin to interfere with each other through </a:t>
            </a:r>
            <a:r>
              <a:rPr lang="en-GB" sz="1400" dirty="0" smtClean="0"/>
              <a:t>competition</a:t>
            </a:r>
            <a:r>
              <a:rPr lang="en-GB" sz="1400" dirty="0"/>
              <a:t>. In general, the more similar the ecological requirements of individuals or species, the more intense the competition they experience. Therefore, competition among similar-sized individuals of the same species can be very </a:t>
            </a:r>
            <a:r>
              <a:rPr lang="en-GB" sz="1400" dirty="0" smtClean="0"/>
              <a:t>intense, the same as individuals of different species hardly competing for available resources (light, water, nutrients, ...). </a:t>
            </a:r>
          </a:p>
          <a:p>
            <a:endParaRPr lang="en-GB" sz="1400" dirty="0"/>
          </a:p>
          <a:p>
            <a:r>
              <a:rPr lang="en-GB" sz="1400" dirty="0" smtClean="0"/>
              <a:t>Competition </a:t>
            </a:r>
            <a:r>
              <a:rPr lang="en-GB" sz="1400" dirty="0"/>
              <a:t>is an important ecological </a:t>
            </a:r>
            <a:r>
              <a:rPr lang="en-GB" sz="1400" dirty="0" smtClean="0"/>
              <a:t>process: it </a:t>
            </a:r>
            <a:r>
              <a:rPr lang="en-GB" sz="1400" dirty="0"/>
              <a:t>limits the growth rates of individuals and populations, and influences the kinds of species that can occur together in ecological </a:t>
            </a:r>
            <a:r>
              <a:rPr lang="en-GB" sz="1400" dirty="0" smtClean="0"/>
              <a:t>communities. This is also </a:t>
            </a:r>
            <a:r>
              <a:rPr lang="en-GB" sz="1400" dirty="0"/>
              <a:t>profoundly influenced by other </a:t>
            </a:r>
            <a:r>
              <a:rPr lang="en-GB" sz="1400" dirty="0" smtClean="0"/>
              <a:t>interactions, </a:t>
            </a:r>
            <a:r>
              <a:rPr lang="en-GB" sz="1400" dirty="0"/>
              <a:t>such as </a:t>
            </a:r>
            <a:r>
              <a:rPr lang="en-GB" sz="1400" dirty="0" smtClean="0"/>
              <a:t>consumption, </a:t>
            </a:r>
            <a:r>
              <a:rPr lang="en-GB" sz="1400" dirty="0"/>
              <a:t>predation, </a:t>
            </a:r>
            <a:r>
              <a:rPr lang="en-GB" sz="1400" dirty="0" smtClean="0"/>
              <a:t>invasive species, disease.</a:t>
            </a:r>
            <a:endParaRPr lang="fr-FR" sz="1400" dirty="0"/>
          </a:p>
          <a:p>
            <a:endParaRPr lang="fr-FR" sz="1400" dirty="0"/>
          </a:p>
        </p:txBody>
      </p:sp>
      <p:pic>
        <p:nvPicPr>
          <p:cNvPr id="2" name="Image 1" descr="amazon_can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44" y="3690150"/>
            <a:ext cx="3375461" cy="2531595"/>
          </a:xfrm>
          <a:prstGeom prst="rect">
            <a:avLst/>
          </a:prstGeom>
        </p:spPr>
      </p:pic>
      <p:pic>
        <p:nvPicPr>
          <p:cNvPr id="1025" name="Picture 1" descr="http://upload.wikimedia.org/wikipedia/commons/thumb/5/54/Black_Walnut_middle.JPG/1024px-Black_Walnut_middle.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672013" y="3690149"/>
            <a:ext cx="3417156" cy="255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1546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Biodiversity</a:t>
            </a:r>
            <a:r>
              <a:rPr lang="fr-FR" sz="2000" dirty="0" smtClean="0"/>
              <a:t> (1)</a:t>
            </a:r>
            <a:endParaRPr lang="fr-FR" sz="2000" dirty="0"/>
          </a:p>
        </p:txBody>
      </p:sp>
      <p:sp>
        <p:nvSpPr>
          <p:cNvPr id="3" name="Rectangle 2"/>
          <p:cNvSpPr/>
          <p:nvPr/>
        </p:nvSpPr>
        <p:spPr>
          <a:xfrm>
            <a:off x="685800" y="1009413"/>
            <a:ext cx="7931849" cy="5909308"/>
          </a:xfrm>
          <a:prstGeom prst="rect">
            <a:avLst/>
          </a:prstGeom>
        </p:spPr>
        <p:txBody>
          <a:bodyPr wrap="square">
            <a:spAutoFit/>
          </a:bodyPr>
          <a:lstStyle/>
          <a:p>
            <a:pPr>
              <a:lnSpc>
                <a:spcPct val="50000"/>
              </a:lnSpc>
            </a:pPr>
            <a:endParaRPr lang="en-GB" sz="1400" dirty="0" smtClean="0"/>
          </a:p>
          <a:p>
            <a:pPr>
              <a:lnSpc>
                <a:spcPct val="50000"/>
              </a:lnSpc>
            </a:pPr>
            <a:endParaRPr lang="en-GB" sz="1400" dirty="0" smtClean="0"/>
          </a:p>
          <a:p>
            <a:r>
              <a:rPr lang="en-GB" sz="1400" dirty="0" smtClean="0"/>
              <a:t>The purpose of the study of biodiversity is twofold: </a:t>
            </a:r>
            <a:r>
              <a:rPr lang="en-GB" sz="1400" dirty="0"/>
              <a:t>to understand the way the natural systems works and is structured, and how it got that way. </a:t>
            </a:r>
            <a:endParaRPr lang="fr-FR" sz="1400" dirty="0"/>
          </a:p>
          <a:p>
            <a:pPr>
              <a:lnSpc>
                <a:spcPct val="50000"/>
              </a:lnSpc>
            </a:pPr>
            <a:r>
              <a:rPr lang="en-GB" sz="1400" dirty="0"/>
              <a:t> </a:t>
            </a:r>
            <a:endParaRPr lang="fr-FR" sz="1400" dirty="0"/>
          </a:p>
          <a:p>
            <a:r>
              <a:rPr lang="en-GB" sz="1400" dirty="0"/>
              <a:t>Biodiversity allow us to better understand which types of species are most likely to decline under different circumstances and also </a:t>
            </a:r>
            <a:r>
              <a:rPr lang="en-GB" sz="1400" dirty="0" smtClean="0"/>
              <a:t>how </a:t>
            </a:r>
            <a:r>
              <a:rPr lang="en-GB" sz="1400" dirty="0"/>
              <a:t>to protect those species from extinction. If diversity is reduced in an area, we can also prevent further loss and try to restore the lost diversity if we have a good grasp of what will be the outcome of different actions, such as reintroducing lost species. As human activities continue </a:t>
            </a:r>
            <a:r>
              <a:rPr lang="en-GB" sz="1400" dirty="0" smtClean="0"/>
              <a:t> to reduce biodiversity, </a:t>
            </a:r>
            <a:r>
              <a:rPr lang="en-GB" sz="1400" dirty="0"/>
              <a:t>it becomes increasingly important to know </a:t>
            </a:r>
            <a:r>
              <a:rPr lang="en-GB" sz="1400" dirty="0" smtClean="0"/>
              <a:t>how to act to preserve diversity</a:t>
            </a:r>
            <a:r>
              <a:rPr lang="en-GB" sz="1400" dirty="0"/>
              <a:t>. </a:t>
            </a:r>
            <a:endParaRPr lang="fr-FR" sz="1400" dirty="0"/>
          </a:p>
          <a:p>
            <a:pPr>
              <a:lnSpc>
                <a:spcPct val="50000"/>
              </a:lnSpc>
            </a:pPr>
            <a:r>
              <a:rPr lang="en-GB" sz="1400" dirty="0"/>
              <a:t> </a:t>
            </a:r>
            <a:endParaRPr lang="fr-FR" sz="1400" dirty="0"/>
          </a:p>
          <a:p>
            <a:r>
              <a:rPr lang="en-GB" sz="1400" dirty="0" smtClean="0"/>
              <a:t>Scientists usually consider three levels </a:t>
            </a:r>
            <a:r>
              <a:rPr lang="en-GB" sz="1400" dirty="0"/>
              <a:t>of biodiversity: genetic, species, and ecosystem. </a:t>
            </a:r>
            <a:endParaRPr lang="en-GB" sz="1400" dirty="0" smtClean="0"/>
          </a:p>
          <a:p>
            <a:r>
              <a:rPr lang="en-GB" sz="1400" dirty="0" smtClean="0"/>
              <a:t>These </a:t>
            </a:r>
            <a:r>
              <a:rPr lang="en-GB" sz="1400" dirty="0"/>
              <a:t>levels are all </a:t>
            </a:r>
            <a:r>
              <a:rPr lang="en-GB" sz="1400" dirty="0" smtClean="0"/>
              <a:t>interrelated but distinct </a:t>
            </a:r>
            <a:r>
              <a:rPr lang="en-GB" sz="1400" dirty="0"/>
              <a:t>enough </a:t>
            </a:r>
            <a:r>
              <a:rPr lang="en-GB" sz="1400" dirty="0" smtClean="0"/>
              <a:t>to be </a:t>
            </a:r>
            <a:r>
              <a:rPr lang="en-GB" sz="1400" dirty="0"/>
              <a:t>studied </a:t>
            </a:r>
            <a:r>
              <a:rPr lang="en-GB" sz="1400" dirty="0" smtClean="0"/>
              <a:t>separately even if </a:t>
            </a:r>
          </a:p>
          <a:p>
            <a:r>
              <a:rPr lang="en-GB" sz="1400" dirty="0" smtClean="0"/>
              <a:t>most </a:t>
            </a:r>
            <a:r>
              <a:rPr lang="en-GB" sz="1400" dirty="0"/>
              <a:t>studies focus on the species level.</a:t>
            </a:r>
            <a:endParaRPr lang="fr-FR" sz="1400" dirty="0"/>
          </a:p>
          <a:p>
            <a:endParaRPr lang="fr-FR" sz="1400" dirty="0" smtClean="0"/>
          </a:p>
          <a:p>
            <a:r>
              <a:rPr lang="en-GB" sz="1400" b="1" dirty="0"/>
              <a:t>. Genetic </a:t>
            </a:r>
            <a:r>
              <a:rPr lang="en-GB" sz="1400" b="1" dirty="0" smtClean="0"/>
              <a:t>Diversity</a:t>
            </a:r>
          </a:p>
          <a:p>
            <a:pPr>
              <a:lnSpc>
                <a:spcPct val="50000"/>
              </a:lnSpc>
            </a:pPr>
            <a:endParaRPr lang="en-GB" sz="1400" b="1" dirty="0"/>
          </a:p>
          <a:p>
            <a:r>
              <a:rPr lang="en-GB" sz="1400" dirty="0" smtClean="0"/>
              <a:t>Genetic </a:t>
            </a:r>
            <a:r>
              <a:rPr lang="en-GB" sz="1400" dirty="0"/>
              <a:t>diversity focuses on the level of genes that are the building blocks that determine </a:t>
            </a:r>
            <a:endParaRPr lang="en-GB" sz="1400" dirty="0" smtClean="0"/>
          </a:p>
          <a:p>
            <a:r>
              <a:rPr lang="en-GB" sz="1400" dirty="0" smtClean="0"/>
              <a:t>how </a:t>
            </a:r>
            <a:r>
              <a:rPr lang="en-GB" sz="1400" dirty="0"/>
              <a:t>an organism will develop and what its </a:t>
            </a:r>
            <a:r>
              <a:rPr lang="en-GB" sz="1400" dirty="0" smtClean="0"/>
              <a:t>characteristics </a:t>
            </a:r>
            <a:r>
              <a:rPr lang="en-GB" sz="1400" dirty="0"/>
              <a:t>and abilities will be. </a:t>
            </a:r>
            <a:r>
              <a:rPr lang="en-GB" sz="1400" dirty="0" smtClean="0"/>
              <a:t>Genetic </a:t>
            </a:r>
          </a:p>
          <a:p>
            <a:r>
              <a:rPr lang="en-GB" sz="1400" dirty="0" smtClean="0"/>
              <a:t>diversity </a:t>
            </a:r>
            <a:r>
              <a:rPr lang="en-GB" sz="1400" dirty="0"/>
              <a:t>can be measured at many </a:t>
            </a:r>
            <a:r>
              <a:rPr lang="en-GB" sz="1400" dirty="0" smtClean="0"/>
              <a:t>levels: species,  population</a:t>
            </a:r>
            <a:r>
              <a:rPr lang="en-GB" sz="1400" dirty="0"/>
              <a:t>, </a:t>
            </a:r>
            <a:r>
              <a:rPr lang="en-GB" sz="1400" dirty="0" smtClean="0"/>
              <a:t>community, biome</a:t>
            </a:r>
            <a:r>
              <a:rPr lang="en-GB" sz="1400" dirty="0"/>
              <a:t>. </a:t>
            </a:r>
            <a:endParaRPr lang="fr-FR" sz="1400" dirty="0"/>
          </a:p>
          <a:p>
            <a:pPr>
              <a:lnSpc>
                <a:spcPct val="50000"/>
              </a:lnSpc>
            </a:pPr>
            <a:endParaRPr lang="en-GB" sz="1400" dirty="0" smtClean="0"/>
          </a:p>
          <a:p>
            <a:r>
              <a:rPr lang="en-GB" sz="1400" dirty="0" smtClean="0"/>
              <a:t>The </a:t>
            </a:r>
            <a:r>
              <a:rPr lang="en-GB" sz="1400" dirty="0"/>
              <a:t>amount of diversity at the genetic level is important because it represents the raw material for evolution and adaptation. </a:t>
            </a:r>
            <a:r>
              <a:rPr lang="en-GB" sz="1400" dirty="0" smtClean="0"/>
              <a:t>High </a:t>
            </a:r>
            <a:r>
              <a:rPr lang="en-GB" sz="1400" dirty="0"/>
              <a:t>genetic diversity in a species or population means a greater ability for individuals to adapt to changes in the environment. Less diversity leads to uniformity, which is a </a:t>
            </a:r>
            <a:r>
              <a:rPr lang="en-GB" sz="1400" dirty="0" smtClean="0"/>
              <a:t> problem as </a:t>
            </a:r>
            <a:r>
              <a:rPr lang="en-GB" sz="1400" dirty="0"/>
              <a:t>it is unlikely that </a:t>
            </a:r>
            <a:r>
              <a:rPr lang="en-GB" sz="1400" dirty="0" smtClean="0"/>
              <a:t>the </a:t>
            </a:r>
            <a:r>
              <a:rPr lang="en-GB" sz="1400" dirty="0"/>
              <a:t>population would </a:t>
            </a:r>
            <a:r>
              <a:rPr lang="en-GB" sz="1400" dirty="0" smtClean="0"/>
              <a:t>adapt </a:t>
            </a:r>
            <a:r>
              <a:rPr lang="en-GB" sz="1400" dirty="0"/>
              <a:t>to changing conditions. As an example, modern agricultural practices use monocultures, which are economically interesting but can be a problem with changing </a:t>
            </a:r>
            <a:r>
              <a:rPr lang="en-GB" sz="1400" dirty="0" smtClean="0"/>
              <a:t>conditions or when </a:t>
            </a:r>
            <a:r>
              <a:rPr lang="en-GB" sz="1400" dirty="0"/>
              <a:t>a disease or parasite attacks the field, as </a:t>
            </a:r>
            <a:r>
              <a:rPr lang="en-GB" sz="1400" dirty="0" smtClean="0"/>
              <a:t>plant </a:t>
            </a:r>
            <a:r>
              <a:rPr lang="en-GB" sz="1400" dirty="0"/>
              <a:t>in the field will be susceptible. </a:t>
            </a:r>
            <a:r>
              <a:rPr lang="en-GB" sz="1400" b="1" dirty="0"/>
              <a:t> </a:t>
            </a:r>
            <a:endParaRPr lang="fr-FR" sz="1400" dirty="0"/>
          </a:p>
          <a:p>
            <a:endParaRPr lang="fr-FR" sz="1400" dirty="0"/>
          </a:p>
          <a:p>
            <a:endParaRPr lang="fr-FR" sz="1400" dirty="0"/>
          </a:p>
          <a:p>
            <a:endParaRPr lang="fr-FR" sz="1400" dirty="0"/>
          </a:p>
        </p:txBody>
      </p:sp>
      <p:pic>
        <p:nvPicPr>
          <p:cNvPr id="1025" name="Image 2" descr="Description :  model of DNA. Image: Paul A. Thiessen (www.chemicalgraphics.co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447" y="2740948"/>
            <a:ext cx="1161753" cy="205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0143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Biodiversity</a:t>
            </a:r>
            <a:r>
              <a:rPr lang="fr-FR" sz="2000" dirty="0" smtClean="0"/>
              <a:t> (2)</a:t>
            </a:r>
            <a:endParaRPr lang="fr-FR" sz="2000" dirty="0"/>
          </a:p>
        </p:txBody>
      </p:sp>
      <p:sp>
        <p:nvSpPr>
          <p:cNvPr id="3" name="Rectangle 2"/>
          <p:cNvSpPr/>
          <p:nvPr/>
        </p:nvSpPr>
        <p:spPr>
          <a:xfrm>
            <a:off x="685800" y="1009413"/>
            <a:ext cx="7931849" cy="5370700"/>
          </a:xfrm>
          <a:prstGeom prst="rect">
            <a:avLst/>
          </a:prstGeom>
        </p:spPr>
        <p:txBody>
          <a:bodyPr wrap="square">
            <a:spAutoFit/>
          </a:bodyPr>
          <a:lstStyle/>
          <a:p>
            <a:pPr>
              <a:lnSpc>
                <a:spcPct val="50000"/>
              </a:lnSpc>
            </a:pPr>
            <a:endParaRPr lang="en-GB" sz="1400" dirty="0" smtClean="0"/>
          </a:p>
          <a:p>
            <a:pPr>
              <a:lnSpc>
                <a:spcPct val="50000"/>
              </a:lnSpc>
            </a:pPr>
            <a:endParaRPr lang="en-GB" sz="1400" dirty="0" smtClean="0"/>
          </a:p>
          <a:p>
            <a:endParaRPr lang="fr-FR" sz="1400" dirty="0" smtClean="0"/>
          </a:p>
          <a:p>
            <a:r>
              <a:rPr lang="en-GB" sz="1400" b="1" dirty="0" smtClean="0"/>
              <a:t>Species </a:t>
            </a:r>
            <a:r>
              <a:rPr lang="en-GB" sz="1400" b="1" dirty="0"/>
              <a:t>d</a:t>
            </a:r>
            <a:r>
              <a:rPr lang="en-GB" sz="1400" b="1" dirty="0" smtClean="0"/>
              <a:t>iversity</a:t>
            </a:r>
          </a:p>
          <a:p>
            <a:pPr>
              <a:lnSpc>
                <a:spcPct val="50000"/>
              </a:lnSpc>
            </a:pPr>
            <a:endParaRPr lang="en-GB" sz="1400" b="1" dirty="0"/>
          </a:p>
          <a:p>
            <a:r>
              <a:rPr lang="en-GB" sz="1400" dirty="0"/>
              <a:t>Biodiversity studies </a:t>
            </a:r>
            <a:r>
              <a:rPr lang="en-GB" sz="1400" dirty="0" smtClean="0"/>
              <a:t>mainly </a:t>
            </a:r>
            <a:r>
              <a:rPr lang="en-GB" sz="1400" dirty="0"/>
              <a:t>focus on species because species diversity is easier to work with. Species </a:t>
            </a:r>
            <a:r>
              <a:rPr lang="en-GB" sz="1400" dirty="0" smtClean="0"/>
              <a:t>are distinct </a:t>
            </a:r>
            <a:r>
              <a:rPr lang="en-GB" sz="1400" dirty="0"/>
              <a:t>units of </a:t>
            </a:r>
            <a:r>
              <a:rPr lang="en-GB" sz="1400" dirty="0" smtClean="0"/>
              <a:t>diversity and are relatively </a:t>
            </a:r>
            <a:r>
              <a:rPr lang="en-GB" sz="1400" dirty="0"/>
              <a:t>easy to identify in the field or under a microscope, whereas genetic </a:t>
            </a:r>
            <a:r>
              <a:rPr lang="en-GB" sz="1400" dirty="0" smtClean="0"/>
              <a:t>features requires </a:t>
            </a:r>
            <a:r>
              <a:rPr lang="en-GB" sz="1400" dirty="0"/>
              <a:t>laboratories, time and resources to identify and ecosystem diversity. </a:t>
            </a:r>
            <a:endParaRPr lang="fr-FR" sz="1400" dirty="0"/>
          </a:p>
          <a:p>
            <a:pPr>
              <a:lnSpc>
                <a:spcPct val="50000"/>
              </a:lnSpc>
            </a:pPr>
            <a:r>
              <a:rPr lang="en-GB" sz="1400" dirty="0"/>
              <a:t> </a:t>
            </a:r>
            <a:endParaRPr lang="fr-FR" sz="1400" dirty="0"/>
          </a:p>
          <a:p>
            <a:r>
              <a:rPr lang="en-GB" sz="1400" dirty="0" smtClean="0"/>
              <a:t>Each </a:t>
            </a:r>
            <a:r>
              <a:rPr lang="en-GB" sz="1400" dirty="0"/>
              <a:t>species can be considered to have a particular "role" in the ecosystem, so </a:t>
            </a:r>
            <a:r>
              <a:rPr lang="en-GB" sz="1400" dirty="0" smtClean="0"/>
              <a:t>the</a:t>
            </a:r>
          </a:p>
          <a:p>
            <a:r>
              <a:rPr lang="en-GB" sz="1400" dirty="0" smtClean="0"/>
              <a:t> </a:t>
            </a:r>
            <a:r>
              <a:rPr lang="en-GB" sz="1400" dirty="0"/>
              <a:t>addition or loss of single species may have consequences for the system as a whole</a:t>
            </a:r>
            <a:r>
              <a:rPr lang="en-GB" sz="1400" dirty="0" smtClean="0"/>
              <a:t>.</a:t>
            </a:r>
          </a:p>
          <a:p>
            <a:r>
              <a:rPr lang="en-GB" sz="1400" dirty="0" smtClean="0"/>
              <a:t> </a:t>
            </a:r>
            <a:r>
              <a:rPr lang="en-GB" sz="1400" dirty="0"/>
              <a:t>Conservation efforts often begin with the recognition that a species is endangered </a:t>
            </a:r>
            <a:endParaRPr lang="en-GB" sz="1400" dirty="0" smtClean="0"/>
          </a:p>
          <a:p>
            <a:r>
              <a:rPr lang="en-GB" sz="1400" dirty="0" smtClean="0"/>
              <a:t>in </a:t>
            </a:r>
            <a:r>
              <a:rPr lang="en-GB" sz="1400" dirty="0"/>
              <a:t>some way, and a change in the number of species in an ecosystem is a readily </a:t>
            </a:r>
            <a:endParaRPr lang="en-GB" sz="1400" dirty="0" smtClean="0"/>
          </a:p>
          <a:p>
            <a:r>
              <a:rPr lang="en-GB" sz="1400" dirty="0" smtClean="0"/>
              <a:t>obtainable </a:t>
            </a:r>
            <a:r>
              <a:rPr lang="en-GB" sz="1400" dirty="0"/>
              <a:t>and easily comprehensible measure of how healthy the ecosystem is. </a:t>
            </a:r>
            <a:endParaRPr lang="fr-FR" sz="1400" dirty="0"/>
          </a:p>
          <a:p>
            <a:pPr>
              <a:lnSpc>
                <a:spcPct val="50000"/>
              </a:lnSpc>
            </a:pPr>
            <a:endParaRPr lang="fr-FR" sz="1400" dirty="0" smtClean="0"/>
          </a:p>
          <a:p>
            <a:r>
              <a:rPr lang="en-GB" sz="1400" b="1" dirty="0" smtClean="0"/>
              <a:t>Ecosystem </a:t>
            </a:r>
            <a:r>
              <a:rPr lang="en-GB" sz="1400" b="1" dirty="0"/>
              <a:t>Diversity</a:t>
            </a:r>
            <a:endParaRPr lang="fr-FR" sz="1400" dirty="0"/>
          </a:p>
          <a:p>
            <a:pPr>
              <a:lnSpc>
                <a:spcPct val="50000"/>
              </a:lnSpc>
            </a:pPr>
            <a:r>
              <a:rPr lang="en-GB" sz="1400" dirty="0"/>
              <a:t> </a:t>
            </a:r>
            <a:endParaRPr lang="fr-FR" sz="1400" dirty="0"/>
          </a:p>
          <a:p>
            <a:r>
              <a:rPr lang="en-GB" sz="1400" dirty="0"/>
              <a:t>Ecosystem diversity deals with species distributions and community patterns, the role </a:t>
            </a:r>
            <a:endParaRPr lang="en-GB" sz="1400" dirty="0" smtClean="0"/>
          </a:p>
          <a:p>
            <a:r>
              <a:rPr lang="en-GB" sz="1400" dirty="0" smtClean="0"/>
              <a:t>and </a:t>
            </a:r>
            <a:r>
              <a:rPr lang="en-GB" sz="1400" dirty="0"/>
              <a:t>function of key species, and combines species functions and interactions. Trying </a:t>
            </a:r>
            <a:r>
              <a:rPr lang="en-GB" sz="1400" dirty="0" smtClean="0"/>
              <a:t>to </a:t>
            </a:r>
            <a:r>
              <a:rPr lang="en-GB" sz="1400" dirty="0"/>
              <a:t>understand all the species in an ecosystem and how they affect each other and </a:t>
            </a:r>
            <a:r>
              <a:rPr lang="en-GB" sz="1400" dirty="0" smtClean="0"/>
              <a:t>their </a:t>
            </a:r>
            <a:r>
              <a:rPr lang="en-GB" sz="1400" dirty="0"/>
              <a:t>surroundings while </a:t>
            </a:r>
            <a:endParaRPr lang="en-GB" sz="1400" dirty="0" smtClean="0"/>
          </a:p>
          <a:p>
            <a:r>
              <a:rPr lang="en-GB" sz="1400" dirty="0" smtClean="0"/>
              <a:t>at </a:t>
            </a:r>
            <a:r>
              <a:rPr lang="en-GB" sz="1400" dirty="0"/>
              <a:t>the same time they are affected themselves, is </a:t>
            </a:r>
            <a:r>
              <a:rPr lang="en-GB" sz="1400" dirty="0" smtClean="0"/>
              <a:t>very </a:t>
            </a:r>
            <a:r>
              <a:rPr lang="en-GB" sz="1400" dirty="0"/>
              <a:t>complex. </a:t>
            </a:r>
            <a:endParaRPr lang="fr-FR" sz="1400" dirty="0"/>
          </a:p>
          <a:p>
            <a:pPr>
              <a:lnSpc>
                <a:spcPct val="50000"/>
              </a:lnSpc>
            </a:pPr>
            <a:r>
              <a:rPr lang="en-GB" sz="1400" dirty="0"/>
              <a:t> </a:t>
            </a:r>
            <a:endParaRPr lang="fr-FR" sz="1400" dirty="0"/>
          </a:p>
          <a:p>
            <a:r>
              <a:rPr lang="en-GB" sz="1400" dirty="0"/>
              <a:t>One of the difficulties in examining communities is that the transitions between them </a:t>
            </a:r>
            <a:endParaRPr lang="en-GB" sz="1400" dirty="0" smtClean="0"/>
          </a:p>
          <a:p>
            <a:r>
              <a:rPr lang="en-GB" sz="1400" dirty="0" smtClean="0"/>
              <a:t>are </a:t>
            </a:r>
            <a:r>
              <a:rPr lang="en-GB" sz="1400" dirty="0"/>
              <a:t>usually not very sharp. A lake may have a very sharp boundary between it and </a:t>
            </a:r>
            <a:r>
              <a:rPr lang="en-GB" sz="1400" dirty="0" smtClean="0"/>
              <a:t>the</a:t>
            </a:r>
          </a:p>
          <a:p>
            <a:r>
              <a:rPr lang="en-GB" sz="1400" dirty="0" smtClean="0"/>
              <a:t> </a:t>
            </a:r>
            <a:r>
              <a:rPr lang="en-GB" sz="1400" dirty="0"/>
              <a:t>deciduous forest it is in, but the deciduous forest will shift much more gradually to </a:t>
            </a:r>
            <a:endParaRPr lang="en-GB" sz="1400" dirty="0" smtClean="0"/>
          </a:p>
          <a:p>
            <a:r>
              <a:rPr lang="en-GB" sz="1400" dirty="0" smtClean="0"/>
              <a:t>grasslands </a:t>
            </a:r>
            <a:r>
              <a:rPr lang="en-GB" sz="1400" dirty="0"/>
              <a:t>or to a coniferous forest. This lack of sharp boundaries is called "</a:t>
            </a:r>
            <a:r>
              <a:rPr lang="en-GB" sz="1400" dirty="0" smtClean="0"/>
              <a:t>open</a:t>
            </a:r>
          </a:p>
          <a:p>
            <a:r>
              <a:rPr lang="en-GB" sz="1400" dirty="0" smtClean="0"/>
              <a:t> </a:t>
            </a:r>
            <a:r>
              <a:rPr lang="en-GB" sz="1400" dirty="0"/>
              <a:t>communities" (as opposed to "closed communities," which would have sudden transitions) and makes studying ecosystems difficult, since even defining them can be problematic. </a:t>
            </a:r>
            <a:endParaRPr lang="fr-FR" sz="1400" dirty="0"/>
          </a:p>
        </p:txBody>
      </p:sp>
      <p:pic>
        <p:nvPicPr>
          <p:cNvPr id="2049" name="Image 4" descr="Description : hoto: Dominic Coll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093893" y="2536074"/>
            <a:ext cx="1523756" cy="324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853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Biodiversity</a:t>
            </a:r>
            <a:r>
              <a:rPr lang="fr-FR" sz="2000" dirty="0" smtClean="0"/>
              <a:t> (3)</a:t>
            </a:r>
            <a:endParaRPr lang="fr-FR" sz="2000" dirty="0"/>
          </a:p>
        </p:txBody>
      </p:sp>
      <p:sp>
        <p:nvSpPr>
          <p:cNvPr id="3" name="Rectangle 2"/>
          <p:cNvSpPr/>
          <p:nvPr/>
        </p:nvSpPr>
        <p:spPr>
          <a:xfrm>
            <a:off x="685800" y="1009413"/>
            <a:ext cx="7931849" cy="5478422"/>
          </a:xfrm>
          <a:prstGeom prst="rect">
            <a:avLst/>
          </a:prstGeom>
        </p:spPr>
        <p:txBody>
          <a:bodyPr wrap="square">
            <a:spAutoFit/>
          </a:bodyPr>
          <a:lstStyle/>
          <a:p>
            <a:pPr>
              <a:lnSpc>
                <a:spcPct val="50000"/>
              </a:lnSpc>
            </a:pPr>
            <a:endParaRPr lang="fr-FR" sz="1400" dirty="0" smtClean="0"/>
          </a:p>
          <a:p>
            <a:r>
              <a:rPr lang="en-GB" sz="1400" dirty="0"/>
              <a:t>Diversity </a:t>
            </a:r>
            <a:r>
              <a:rPr lang="en-GB" sz="1400" dirty="0" smtClean="0"/>
              <a:t>has naturally increased </a:t>
            </a:r>
            <a:r>
              <a:rPr lang="en-GB" sz="1400" dirty="0"/>
              <a:t>over time, </a:t>
            </a:r>
            <a:r>
              <a:rPr lang="en-GB" sz="1400" dirty="0" smtClean="0"/>
              <a:t>though it has decreased during the </a:t>
            </a:r>
            <a:r>
              <a:rPr lang="en-GB" sz="1400" dirty="0"/>
              <a:t>great mass </a:t>
            </a:r>
            <a:r>
              <a:rPr lang="en-GB" sz="1400" dirty="0" smtClean="0"/>
              <a:t>extinctions (the most </a:t>
            </a:r>
            <a:r>
              <a:rPr lang="en-GB" sz="1400" dirty="0"/>
              <a:t>famous </a:t>
            </a:r>
            <a:r>
              <a:rPr lang="en-GB" sz="1400" dirty="0" smtClean="0"/>
              <a:t>is </a:t>
            </a:r>
            <a:r>
              <a:rPr lang="en-GB" sz="1400" dirty="0"/>
              <a:t>the dinosaurs extinction</a:t>
            </a:r>
            <a:r>
              <a:rPr lang="en-GB" sz="1400" dirty="0" smtClean="0"/>
              <a:t>, even if it appears that we could be in </a:t>
            </a:r>
            <a:r>
              <a:rPr lang="en-GB" sz="1400" dirty="0"/>
              <a:t>the midst of a human-created mass </a:t>
            </a:r>
            <a:r>
              <a:rPr lang="en-GB" sz="1400" dirty="0" smtClean="0"/>
              <a:t>extinction). Aside this global phenomenon, </a:t>
            </a:r>
            <a:r>
              <a:rPr lang="en-GB" sz="1400" dirty="0"/>
              <a:t>l</a:t>
            </a:r>
            <a:r>
              <a:rPr lang="en-GB" sz="1400" dirty="0" smtClean="0"/>
              <a:t>ocal diversity is </a:t>
            </a:r>
            <a:r>
              <a:rPr lang="en-GB" sz="1400" dirty="0"/>
              <a:t>constantly increasing and decreasing at very short time scales </a:t>
            </a:r>
            <a:r>
              <a:rPr lang="en-GB" sz="1400" dirty="0" smtClean="0"/>
              <a:t>under the influence of many factors. </a:t>
            </a:r>
            <a:r>
              <a:rPr lang="en-GB" sz="1400" dirty="0"/>
              <a:t>Human-generated impacts on diversity have almost always been negative.</a:t>
            </a:r>
            <a:endParaRPr lang="fr-FR" sz="1400" dirty="0"/>
          </a:p>
          <a:p>
            <a:pPr>
              <a:lnSpc>
                <a:spcPct val="50000"/>
              </a:lnSpc>
            </a:pPr>
            <a:endParaRPr lang="fr-FR" sz="1400" dirty="0" smtClean="0"/>
          </a:p>
          <a:p>
            <a:r>
              <a:rPr lang="en-GB" sz="1400" b="1" dirty="0" smtClean="0"/>
              <a:t>Island </a:t>
            </a:r>
            <a:r>
              <a:rPr lang="en-GB" sz="1400" b="1" dirty="0"/>
              <a:t>Biogeography</a:t>
            </a:r>
            <a:endParaRPr lang="fr-FR" sz="1400" dirty="0"/>
          </a:p>
          <a:p>
            <a:pPr>
              <a:lnSpc>
                <a:spcPct val="50000"/>
              </a:lnSpc>
            </a:pPr>
            <a:r>
              <a:rPr lang="en-GB" sz="1400" dirty="0"/>
              <a:t> </a:t>
            </a:r>
            <a:endParaRPr lang="fr-FR" sz="1400" dirty="0"/>
          </a:p>
          <a:p>
            <a:r>
              <a:rPr lang="en-GB" sz="1400" dirty="0"/>
              <a:t>One of the first </a:t>
            </a:r>
            <a:r>
              <a:rPr lang="en-GB" sz="1400" dirty="0" smtClean="0"/>
              <a:t>theories to understand how biodiversity has increased </a:t>
            </a:r>
          </a:p>
          <a:p>
            <a:r>
              <a:rPr lang="en-GB" sz="1400" dirty="0" smtClean="0"/>
              <a:t>is the  </a:t>
            </a:r>
            <a:r>
              <a:rPr lang="en-GB" sz="1400" dirty="0"/>
              <a:t>theory of island </a:t>
            </a:r>
            <a:r>
              <a:rPr lang="en-GB" sz="1400" dirty="0" smtClean="0"/>
              <a:t>biogeography that applies </a:t>
            </a:r>
            <a:r>
              <a:rPr lang="en-GB" sz="1400" dirty="0"/>
              <a:t>to the patterns of </a:t>
            </a:r>
            <a:endParaRPr lang="en-GB" sz="1400" dirty="0" smtClean="0"/>
          </a:p>
          <a:p>
            <a:r>
              <a:rPr lang="en-GB" sz="1400" dirty="0"/>
              <a:t>d</a:t>
            </a:r>
            <a:r>
              <a:rPr lang="en-GB" sz="1400" dirty="0" smtClean="0"/>
              <a:t>iversity found </a:t>
            </a:r>
            <a:r>
              <a:rPr lang="en-GB" sz="1400" dirty="0"/>
              <a:t>on </a:t>
            </a:r>
            <a:r>
              <a:rPr lang="en-GB" sz="1400" dirty="0" smtClean="0"/>
              <a:t>islands  and isolated ecosystems (oasis, lake, ...). </a:t>
            </a:r>
          </a:p>
          <a:p>
            <a:pPr>
              <a:lnSpc>
                <a:spcPct val="50000"/>
              </a:lnSpc>
            </a:pPr>
            <a:endParaRPr lang="en-GB" sz="1400" dirty="0"/>
          </a:p>
          <a:p>
            <a:r>
              <a:rPr lang="en-GB" sz="1400" dirty="0" smtClean="0"/>
              <a:t>At </a:t>
            </a:r>
            <a:r>
              <a:rPr lang="en-GB" sz="1400" dirty="0"/>
              <a:t>the beginning, islands start out empty of species, which arrive </a:t>
            </a:r>
            <a:r>
              <a:rPr lang="en-GB" sz="1400" dirty="0" smtClean="0"/>
              <a:t>from a large </a:t>
            </a:r>
            <a:r>
              <a:rPr lang="en-GB" sz="1400" dirty="0"/>
              <a:t>area (referred to as the mainland) and </a:t>
            </a:r>
            <a:r>
              <a:rPr lang="en-GB" sz="1400" dirty="0" smtClean="0"/>
              <a:t>from other neighbouring </a:t>
            </a:r>
            <a:r>
              <a:rPr lang="en-GB" sz="1400" dirty="0"/>
              <a:t>islands </a:t>
            </a:r>
            <a:r>
              <a:rPr lang="en-GB" sz="1400" dirty="0" smtClean="0"/>
              <a:t>areas</a:t>
            </a:r>
            <a:r>
              <a:rPr lang="en-GB" sz="1400" dirty="0"/>
              <a:t>. </a:t>
            </a:r>
            <a:r>
              <a:rPr lang="en-GB" sz="1400" dirty="0" smtClean="0"/>
              <a:t>The </a:t>
            </a:r>
            <a:r>
              <a:rPr lang="en-GB" sz="1400" dirty="0"/>
              <a:t>chance that a species will reach </a:t>
            </a:r>
            <a:r>
              <a:rPr lang="en-GB" sz="1400" dirty="0" smtClean="0"/>
              <a:t>the island </a:t>
            </a:r>
            <a:r>
              <a:rPr lang="en-GB" sz="1400" dirty="0"/>
              <a:t>depends </a:t>
            </a:r>
            <a:r>
              <a:rPr lang="en-GB" sz="1400" dirty="0" smtClean="0"/>
              <a:t>mostly on </a:t>
            </a:r>
            <a:r>
              <a:rPr lang="en-GB" sz="1400" dirty="0"/>
              <a:t>the distance from the mainland; the greater </a:t>
            </a:r>
            <a:r>
              <a:rPr lang="en-GB" sz="1400" dirty="0" smtClean="0"/>
              <a:t>the distance the </a:t>
            </a:r>
            <a:r>
              <a:rPr lang="en-GB" sz="1400" dirty="0"/>
              <a:t>less often a species will find the island. Species on </a:t>
            </a:r>
            <a:r>
              <a:rPr lang="en-GB" sz="1400" dirty="0" smtClean="0"/>
              <a:t>smaller islands have </a:t>
            </a:r>
            <a:r>
              <a:rPr lang="en-GB" sz="1400" dirty="0"/>
              <a:t>smaller populations, making them more vulnerable to extinction. The number of species present on the island is a balance between the rate at which new species arrive and old species go extinct. </a:t>
            </a:r>
            <a:r>
              <a:rPr lang="en-GB" sz="1400" dirty="0" smtClean="0"/>
              <a:t>This </a:t>
            </a:r>
            <a:r>
              <a:rPr lang="en-GB" sz="1400" dirty="0"/>
              <a:t>theory considers that all species are </a:t>
            </a:r>
            <a:r>
              <a:rPr lang="en-GB" sz="1400" dirty="0" smtClean="0"/>
              <a:t>equal but, in </a:t>
            </a:r>
            <a:r>
              <a:rPr lang="en-GB" sz="1400" dirty="0"/>
              <a:t>reality, some species are better at dispersing than others and are thus more likely to be found on islands. </a:t>
            </a:r>
            <a:endParaRPr lang="en-GB" sz="1400" dirty="0" smtClean="0"/>
          </a:p>
          <a:p>
            <a:pPr>
              <a:lnSpc>
                <a:spcPct val="50000"/>
              </a:lnSpc>
            </a:pPr>
            <a:endParaRPr lang="en-GB" sz="1400" dirty="0"/>
          </a:p>
          <a:p>
            <a:r>
              <a:rPr lang="en-GB" sz="1400" b="1" dirty="0"/>
              <a:t>Measuring Diversity </a:t>
            </a:r>
            <a:endParaRPr lang="fr-FR" sz="1400" dirty="0"/>
          </a:p>
          <a:p>
            <a:pPr>
              <a:lnSpc>
                <a:spcPct val="50000"/>
              </a:lnSpc>
            </a:pPr>
            <a:r>
              <a:rPr lang="en-GB" sz="1400" dirty="0"/>
              <a:t> </a:t>
            </a:r>
            <a:endParaRPr lang="fr-FR" sz="1400" dirty="0"/>
          </a:p>
          <a:p>
            <a:r>
              <a:rPr lang="en-GB" sz="1400" dirty="0"/>
              <a:t>To detect changes in biodiversity it is necessary to measure it. Although at first glance biological diversity seems to be an obvious idea, quantifying it is much more difficult. There are several common ways to measure diversity, the </a:t>
            </a:r>
            <a:r>
              <a:rPr lang="en-GB" sz="1400" dirty="0" smtClean="0"/>
              <a:t>easiest </a:t>
            </a:r>
            <a:r>
              <a:rPr lang="en-GB" sz="1400" dirty="0"/>
              <a:t>being to measure how many species are found in an area, or how many taxonomic groups higher than species are present. Diversity can be expressed as the number of species </a:t>
            </a:r>
            <a:r>
              <a:rPr lang="en-GB" sz="1400" dirty="0" smtClean="0"/>
              <a:t>per </a:t>
            </a:r>
            <a:r>
              <a:rPr lang="en-GB" sz="1400" dirty="0"/>
              <a:t>unit area, per unit mass, or per number of individuals identified. </a:t>
            </a:r>
            <a:endParaRPr lang="fr-FR" sz="1400" dirty="0"/>
          </a:p>
        </p:txBody>
      </p:sp>
      <p:pic>
        <p:nvPicPr>
          <p:cNvPr id="3073" name="Picture 1" descr="islandbiogeograph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8196" y="2054097"/>
            <a:ext cx="2352593" cy="133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8024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Biodiversity</a:t>
            </a:r>
            <a:r>
              <a:rPr lang="fr-FR" sz="2000" dirty="0" smtClean="0"/>
              <a:t> (4) : </a:t>
            </a:r>
            <a:r>
              <a:rPr lang="fr-FR" sz="2000" dirty="0" err="1" smtClean="0"/>
              <a:t>Gaining</a:t>
            </a:r>
            <a:r>
              <a:rPr lang="fr-FR" sz="2000" dirty="0" smtClean="0"/>
              <a:t> </a:t>
            </a:r>
            <a:r>
              <a:rPr lang="fr-FR" sz="2000" dirty="0" err="1" smtClean="0"/>
              <a:t>biodiversity</a:t>
            </a:r>
            <a:endParaRPr lang="fr-FR" sz="2000" dirty="0"/>
          </a:p>
        </p:txBody>
      </p:sp>
      <p:sp>
        <p:nvSpPr>
          <p:cNvPr id="3" name="Rectangle 2"/>
          <p:cNvSpPr/>
          <p:nvPr/>
        </p:nvSpPr>
        <p:spPr>
          <a:xfrm>
            <a:off x="685800" y="1350342"/>
            <a:ext cx="7931849" cy="4724370"/>
          </a:xfrm>
          <a:prstGeom prst="rect">
            <a:avLst/>
          </a:prstGeom>
        </p:spPr>
        <p:txBody>
          <a:bodyPr wrap="square">
            <a:spAutoFit/>
          </a:bodyPr>
          <a:lstStyle/>
          <a:p>
            <a:pPr>
              <a:lnSpc>
                <a:spcPct val="50000"/>
              </a:lnSpc>
            </a:pPr>
            <a:endParaRPr lang="fr-FR" sz="1400" dirty="0" smtClean="0"/>
          </a:p>
          <a:p>
            <a:r>
              <a:rPr lang="en-GB" sz="1400" b="1" dirty="0"/>
              <a:t>• Mutation </a:t>
            </a:r>
            <a:endParaRPr lang="fr-FR" sz="1400" dirty="0"/>
          </a:p>
          <a:p>
            <a:r>
              <a:rPr lang="en-GB" sz="1400" dirty="0"/>
              <a:t>Mutations increase genetic diversity by altering the genetic material of organisms </a:t>
            </a:r>
            <a:r>
              <a:rPr lang="en-GB" sz="1400" dirty="0" smtClean="0"/>
              <a:t>(the </a:t>
            </a:r>
            <a:r>
              <a:rPr lang="en-GB" sz="1400" dirty="0"/>
              <a:t>only way in which diversity is truly </a:t>
            </a:r>
            <a:r>
              <a:rPr lang="en-GB" sz="1400" dirty="0" smtClean="0"/>
              <a:t>created). </a:t>
            </a:r>
            <a:r>
              <a:rPr lang="en-GB" sz="1400" dirty="0"/>
              <a:t>Once mutations arise, they are transmitted to the </a:t>
            </a:r>
            <a:r>
              <a:rPr lang="en-GB" sz="1400" dirty="0" smtClean="0"/>
              <a:t>descendants. Depending </a:t>
            </a:r>
            <a:r>
              <a:rPr lang="en-GB" sz="1400" dirty="0"/>
              <a:t>upon the </a:t>
            </a:r>
            <a:r>
              <a:rPr lang="en-GB" sz="1400" dirty="0" smtClean="0"/>
              <a:t>mutation</a:t>
            </a:r>
            <a:r>
              <a:rPr lang="en-GB" sz="1400" dirty="0"/>
              <a:t>, the result can range from no effect to the creation of </a:t>
            </a:r>
            <a:r>
              <a:rPr lang="en-GB" sz="1400" dirty="0" smtClean="0"/>
              <a:t>a new </a:t>
            </a:r>
            <a:r>
              <a:rPr lang="en-GB" sz="1400" dirty="0"/>
              <a:t>species. </a:t>
            </a:r>
            <a:endParaRPr lang="fr-FR" sz="1400" dirty="0"/>
          </a:p>
          <a:p>
            <a:pPr>
              <a:lnSpc>
                <a:spcPct val="50000"/>
              </a:lnSpc>
            </a:pPr>
            <a:endParaRPr lang="fr-FR" sz="1400" dirty="0" smtClean="0"/>
          </a:p>
          <a:p>
            <a:r>
              <a:rPr lang="en-GB" sz="1400" b="1" dirty="0"/>
              <a:t>• Speciation</a:t>
            </a:r>
            <a:endParaRPr lang="fr-FR" sz="1400" dirty="0"/>
          </a:p>
          <a:p>
            <a:r>
              <a:rPr lang="en-GB" sz="1400" dirty="0"/>
              <a:t>Speciation is creation of a new species. Species are </a:t>
            </a:r>
            <a:r>
              <a:rPr lang="en-GB" sz="1400" dirty="0" smtClean="0"/>
              <a:t>normally unable breed </a:t>
            </a:r>
            <a:r>
              <a:rPr lang="en-GB" sz="1400" dirty="0"/>
              <a:t>with other </a:t>
            </a:r>
            <a:r>
              <a:rPr lang="en-GB" sz="1400" dirty="0" smtClean="0"/>
              <a:t>species, </a:t>
            </a:r>
            <a:r>
              <a:rPr lang="en-GB" sz="1400" dirty="0"/>
              <a:t>although speciation can occur through several different </a:t>
            </a:r>
            <a:r>
              <a:rPr lang="en-GB" sz="1400" dirty="0" smtClean="0"/>
              <a:t>means as </a:t>
            </a:r>
            <a:r>
              <a:rPr lang="en-GB" sz="1400" dirty="0"/>
              <a:t>geographical isolation, competition, </a:t>
            </a:r>
            <a:r>
              <a:rPr lang="en-GB" sz="1400" dirty="0" smtClean="0"/>
              <a:t>polyploidy</a:t>
            </a:r>
            <a:r>
              <a:rPr lang="en-GB" sz="1400" dirty="0"/>
              <a:t>.  </a:t>
            </a:r>
            <a:endParaRPr lang="fr-FR" sz="1400" dirty="0"/>
          </a:p>
          <a:p>
            <a:pPr>
              <a:lnSpc>
                <a:spcPct val="50000"/>
              </a:lnSpc>
            </a:pPr>
            <a:r>
              <a:rPr lang="en-GB" sz="1400" b="1" dirty="0"/>
              <a:t> </a:t>
            </a:r>
            <a:endParaRPr lang="fr-FR" sz="1400" dirty="0"/>
          </a:p>
          <a:p>
            <a:pPr>
              <a:buFontTx/>
              <a:buChar char="-"/>
            </a:pPr>
            <a:r>
              <a:rPr lang="en-GB" sz="1400" b="1" dirty="0" smtClean="0"/>
              <a:t> </a:t>
            </a:r>
            <a:r>
              <a:rPr lang="en-GB" sz="1400" b="1" i="1" dirty="0" smtClean="0"/>
              <a:t>Geographical Isolation</a:t>
            </a:r>
            <a:r>
              <a:rPr lang="fr-FR" sz="1400" b="1" i="1" dirty="0"/>
              <a:t> </a:t>
            </a:r>
            <a:r>
              <a:rPr lang="en-GB" sz="1400" dirty="0" smtClean="0"/>
              <a:t>can </a:t>
            </a:r>
            <a:r>
              <a:rPr lang="en-GB" sz="1400" dirty="0"/>
              <a:t>divide a population into two separate </a:t>
            </a:r>
            <a:r>
              <a:rPr lang="en-GB" sz="1400" dirty="0" smtClean="0"/>
              <a:t>populations that continue </a:t>
            </a:r>
            <a:r>
              <a:rPr lang="en-GB" sz="1400" dirty="0"/>
              <a:t>to evolve separately from one </a:t>
            </a:r>
            <a:r>
              <a:rPr lang="en-GB" sz="1400" dirty="0" smtClean="0"/>
              <a:t>another (to adapt </a:t>
            </a:r>
            <a:r>
              <a:rPr lang="en-GB" sz="1400" dirty="0"/>
              <a:t>to their differing environments or through random </a:t>
            </a:r>
            <a:r>
              <a:rPr lang="en-GB" sz="1400" dirty="0" smtClean="0"/>
              <a:t>mutations) and they be no longer </a:t>
            </a:r>
            <a:r>
              <a:rPr lang="en-GB" sz="1400" dirty="0"/>
              <a:t>able to interbreed and are considered to be different species. </a:t>
            </a:r>
            <a:endParaRPr lang="fr-FR" sz="1400" dirty="0"/>
          </a:p>
          <a:p>
            <a:pPr>
              <a:lnSpc>
                <a:spcPct val="50000"/>
              </a:lnSpc>
            </a:pPr>
            <a:r>
              <a:rPr lang="en-GB" sz="1400" b="1" dirty="0"/>
              <a:t> </a:t>
            </a:r>
            <a:endParaRPr lang="fr-FR" sz="1400" dirty="0"/>
          </a:p>
          <a:p>
            <a:r>
              <a:rPr lang="en-GB" sz="1400" dirty="0"/>
              <a:t>- </a:t>
            </a:r>
            <a:r>
              <a:rPr lang="en-GB" sz="1400" b="1" i="1" dirty="0" smtClean="0"/>
              <a:t>Competition</a:t>
            </a:r>
            <a:r>
              <a:rPr lang="fr-FR" sz="1400" dirty="0"/>
              <a:t> </a:t>
            </a:r>
            <a:r>
              <a:rPr lang="fr-FR" sz="1400" dirty="0" smtClean="0"/>
              <a:t>: </a:t>
            </a:r>
            <a:r>
              <a:rPr lang="en-GB" sz="1400" dirty="0" smtClean="0"/>
              <a:t>If </a:t>
            </a:r>
            <a:r>
              <a:rPr lang="en-GB" sz="1400" dirty="0"/>
              <a:t>a new </a:t>
            </a:r>
            <a:r>
              <a:rPr lang="en-GB" sz="1400" dirty="0" smtClean="0"/>
              <a:t>resource , such </a:t>
            </a:r>
            <a:r>
              <a:rPr lang="en-GB" sz="1400" dirty="0"/>
              <a:t>as a new food source, becomes available to a population, some part of the population may become specialized in obtaining that </a:t>
            </a:r>
            <a:r>
              <a:rPr lang="en-GB" sz="1400" dirty="0" smtClean="0"/>
              <a:t>resource and there </a:t>
            </a:r>
            <a:r>
              <a:rPr lang="en-GB" sz="1400" dirty="0"/>
              <a:t>is a chance that the population will split into two species, each specialized on one of the two resources. </a:t>
            </a:r>
            <a:endParaRPr lang="fr-FR" sz="1400" dirty="0"/>
          </a:p>
          <a:p>
            <a:pPr>
              <a:lnSpc>
                <a:spcPct val="50000"/>
              </a:lnSpc>
            </a:pPr>
            <a:r>
              <a:rPr lang="en-GB" sz="1400" b="1" dirty="0"/>
              <a:t> </a:t>
            </a:r>
            <a:endParaRPr lang="fr-FR" sz="1400" dirty="0"/>
          </a:p>
          <a:p>
            <a:r>
              <a:rPr lang="en-GB" sz="1400" dirty="0"/>
              <a:t>- </a:t>
            </a:r>
            <a:r>
              <a:rPr lang="en-GB" sz="1400" b="1" i="1" dirty="0" smtClean="0"/>
              <a:t>Polyploidy</a:t>
            </a:r>
            <a:r>
              <a:rPr lang="fr-FR" sz="1400" b="1" i="1" dirty="0" smtClean="0"/>
              <a:t>: </a:t>
            </a:r>
            <a:r>
              <a:rPr lang="en-GB" sz="1400" dirty="0"/>
              <a:t>m</a:t>
            </a:r>
            <a:r>
              <a:rPr lang="en-GB" sz="1400" dirty="0" smtClean="0"/>
              <a:t>ost </a:t>
            </a:r>
            <a:r>
              <a:rPr lang="en-GB" sz="1400" dirty="0"/>
              <a:t>species are </a:t>
            </a:r>
            <a:r>
              <a:rPr lang="en-GB" sz="1400" dirty="0" smtClean="0"/>
              <a:t>diploid but a </a:t>
            </a:r>
            <a:r>
              <a:rPr lang="en-GB" sz="1400" dirty="0"/>
              <a:t>diploid species may become </a:t>
            </a:r>
            <a:r>
              <a:rPr lang="en-GB" sz="1400" dirty="0" err="1"/>
              <a:t>polyploid</a:t>
            </a:r>
            <a:r>
              <a:rPr lang="en-GB" sz="1400" dirty="0"/>
              <a:t> with more than two copies </a:t>
            </a:r>
            <a:r>
              <a:rPr lang="en-GB" sz="1400" dirty="0" smtClean="0"/>
              <a:t>parents chromosomes (errors </a:t>
            </a:r>
            <a:r>
              <a:rPr lang="en-GB" sz="1400" dirty="0"/>
              <a:t>at the cellular </a:t>
            </a:r>
            <a:r>
              <a:rPr lang="en-GB" sz="1400" dirty="0" smtClean="0"/>
              <a:t>level, genetic </a:t>
            </a:r>
            <a:r>
              <a:rPr lang="en-GB" sz="1400" dirty="0"/>
              <a:t>manipulation</a:t>
            </a:r>
            <a:r>
              <a:rPr lang="en-GB" sz="1400" dirty="0" smtClean="0"/>
              <a:t>) and become unable </a:t>
            </a:r>
            <a:r>
              <a:rPr lang="en-GB" sz="1400" dirty="0"/>
              <a:t>to produce functional descendants with normal members of their species. Plants often fertilize themselves to at least some extent, so </a:t>
            </a:r>
            <a:r>
              <a:rPr lang="en-GB" sz="1400" dirty="0" err="1"/>
              <a:t>polyploid</a:t>
            </a:r>
            <a:r>
              <a:rPr lang="en-GB" sz="1400" dirty="0"/>
              <a:t> species can arise from a single individual. This method of speciation is almost instantaneous, happening in a single generation, and is more common in plants than animals that are more sensitive to large changes in their genetic structure. </a:t>
            </a:r>
            <a:endParaRPr lang="fr-FR" sz="1400" dirty="0"/>
          </a:p>
        </p:txBody>
      </p:sp>
    </p:spTree>
    <p:extLst>
      <p:ext uri="{BB962C8B-B14F-4D97-AF65-F5344CB8AC3E}">
        <p14:creationId xmlns:p14="http://schemas.microsoft.com/office/powerpoint/2010/main" val="12119244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39679"/>
            <a:ext cx="7772400" cy="713843"/>
          </a:xfrm>
        </p:spPr>
        <p:txBody>
          <a:bodyPr>
            <a:normAutofit fontScale="90000"/>
          </a:bodyPr>
          <a:lstStyle/>
          <a:p>
            <a:r>
              <a:rPr lang="en-GB" b="1" dirty="0"/>
              <a:t> </a:t>
            </a:r>
            <a:r>
              <a:rPr lang="fr-FR" dirty="0"/>
              <a:t/>
            </a:r>
            <a:br>
              <a:rPr lang="fr-FR" dirty="0"/>
            </a:br>
            <a:r>
              <a:rPr lang="en-GB" dirty="0" smtClean="0"/>
              <a:t>  </a:t>
            </a:r>
            <a:r>
              <a:rPr lang="fr-FR" dirty="0" smtClean="0"/>
              <a:t/>
            </a:r>
            <a:br>
              <a:rPr lang="fr-FR" dirty="0" smtClean="0"/>
            </a:br>
            <a:r>
              <a:rPr lang="en-GB" sz="2444" b="1" dirty="0" smtClean="0"/>
              <a:t>Ecology : definition (2)</a:t>
            </a:r>
            <a:r>
              <a:rPr lang="en-GB" sz="2667" dirty="0" smtClean="0"/>
              <a:t> </a:t>
            </a:r>
            <a:r>
              <a:rPr lang="en-GB" dirty="0" smtClean="0"/>
              <a:t/>
            </a:r>
            <a:br>
              <a:rPr lang="en-GB" dirty="0" smtClean="0"/>
            </a:br>
            <a:r>
              <a:rPr lang="fr-FR" dirty="0"/>
              <a:t/>
            </a:r>
            <a:br>
              <a:rPr lang="fr-FR" dirty="0"/>
            </a:br>
            <a:endParaRPr lang="fr-FR" dirty="0"/>
          </a:p>
        </p:txBody>
      </p:sp>
      <p:sp>
        <p:nvSpPr>
          <p:cNvPr id="3" name="Sous-titre 2"/>
          <p:cNvSpPr>
            <a:spLocks noGrp="1"/>
          </p:cNvSpPr>
          <p:nvPr>
            <p:ph type="subTitle" idx="1"/>
          </p:nvPr>
        </p:nvSpPr>
        <p:spPr>
          <a:xfrm>
            <a:off x="685800" y="1438431"/>
            <a:ext cx="7657477" cy="3905179"/>
          </a:xfrm>
        </p:spPr>
        <p:txBody>
          <a:bodyPr>
            <a:noAutofit/>
          </a:bodyPr>
          <a:lstStyle/>
          <a:p>
            <a:pPr algn="l"/>
            <a:r>
              <a:rPr lang="en-GB" sz="1800" dirty="0">
                <a:solidFill>
                  <a:srgbClr val="000000"/>
                </a:solidFill>
              </a:rPr>
              <a:t>Ecology is an interdisciplinary field that includes Life and Earth Sciences. Ecology is not restricted to environment, environmentalism, natural history, or environmental sciences but also includes evolutionary biology, genetics, ethology. </a:t>
            </a:r>
            <a:endParaRPr lang="fr-FR" sz="1800" dirty="0">
              <a:solidFill>
                <a:srgbClr val="000000"/>
              </a:solidFill>
            </a:endParaRPr>
          </a:p>
          <a:p>
            <a:pPr algn="l"/>
            <a:r>
              <a:rPr lang="en-GB" sz="1000" dirty="0">
                <a:solidFill>
                  <a:srgbClr val="000000"/>
                </a:solidFill>
              </a:rPr>
              <a:t> </a:t>
            </a:r>
            <a:endParaRPr lang="fr-FR" sz="200" dirty="0">
              <a:solidFill>
                <a:srgbClr val="000000"/>
              </a:solidFill>
            </a:endParaRPr>
          </a:p>
          <a:p>
            <a:pPr algn="l"/>
            <a:r>
              <a:rPr lang="en-GB" sz="1800" dirty="0">
                <a:solidFill>
                  <a:srgbClr val="000000"/>
                </a:solidFill>
              </a:rPr>
              <a:t>Ecology is a human science as well. There are many practical applications of ecology in conservation biology, natural resources management, urbanisation and urban ecology, community health, economics, basic and applied sciences. </a:t>
            </a:r>
            <a:endParaRPr lang="fr-FR" sz="1800" dirty="0">
              <a:solidFill>
                <a:srgbClr val="000000"/>
              </a:solidFill>
            </a:endParaRPr>
          </a:p>
          <a:p>
            <a:pPr algn="l"/>
            <a:r>
              <a:rPr lang="en-GB" sz="1050" dirty="0">
                <a:solidFill>
                  <a:srgbClr val="000000"/>
                </a:solidFill>
              </a:rPr>
              <a:t> </a:t>
            </a:r>
            <a:endParaRPr lang="fr-FR" sz="1050" dirty="0">
              <a:solidFill>
                <a:srgbClr val="000000"/>
              </a:solidFill>
            </a:endParaRPr>
          </a:p>
          <a:p>
            <a:pPr algn="l"/>
            <a:r>
              <a:rPr lang="en-GB" sz="1800" dirty="0">
                <a:solidFill>
                  <a:srgbClr val="000000"/>
                </a:solidFill>
              </a:rPr>
              <a:t>Organisms and resources compose ecosystems which, in turn, generate biophysical feedback mechanisms that moderate processes acting on living and non living components of the planet. Ecosystems produce animal and vegetal </a:t>
            </a:r>
            <a:r>
              <a:rPr lang="en-GB" sz="1800" dirty="0" smtClean="0">
                <a:solidFill>
                  <a:srgbClr val="000000"/>
                </a:solidFill>
              </a:rPr>
              <a:t>(biomasses </a:t>
            </a:r>
            <a:r>
              <a:rPr lang="en-GB" sz="1800" dirty="0">
                <a:solidFill>
                  <a:srgbClr val="000000"/>
                </a:solidFill>
              </a:rPr>
              <a:t>production), and sustain life-supporting functions through the regulation of climate, biogeochemical cycles, soil formation, water filtration, erosion limitations and the limitation of the greenhouse effect.   </a:t>
            </a:r>
            <a:endParaRPr lang="fr-FR" sz="1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Biodiversity</a:t>
            </a:r>
            <a:r>
              <a:rPr lang="fr-FR" sz="2000" dirty="0" smtClean="0"/>
              <a:t> (5) : </a:t>
            </a:r>
            <a:r>
              <a:rPr lang="fr-FR" sz="2000" dirty="0" err="1" smtClean="0"/>
              <a:t>Gaining</a:t>
            </a:r>
            <a:r>
              <a:rPr lang="fr-FR" sz="2000" dirty="0" smtClean="0"/>
              <a:t> </a:t>
            </a:r>
            <a:r>
              <a:rPr lang="fr-FR" sz="2000" dirty="0" err="1" smtClean="0"/>
              <a:t>biodiversity</a:t>
            </a:r>
            <a:endParaRPr lang="fr-FR" sz="2000" dirty="0"/>
          </a:p>
        </p:txBody>
      </p:sp>
      <p:sp>
        <p:nvSpPr>
          <p:cNvPr id="3" name="Rectangle 2"/>
          <p:cNvSpPr/>
          <p:nvPr/>
        </p:nvSpPr>
        <p:spPr>
          <a:xfrm>
            <a:off x="685800" y="1213970"/>
            <a:ext cx="7931849" cy="5262978"/>
          </a:xfrm>
          <a:prstGeom prst="rect">
            <a:avLst/>
          </a:prstGeom>
        </p:spPr>
        <p:txBody>
          <a:bodyPr wrap="square">
            <a:spAutoFit/>
          </a:bodyPr>
          <a:lstStyle/>
          <a:p>
            <a:pPr>
              <a:lnSpc>
                <a:spcPct val="50000"/>
              </a:lnSpc>
            </a:pPr>
            <a:endParaRPr lang="fr-FR" sz="1400" dirty="0" smtClean="0"/>
          </a:p>
          <a:p>
            <a:r>
              <a:rPr lang="en-GB" sz="1400" b="1" dirty="0"/>
              <a:t>• Immigration</a:t>
            </a:r>
            <a:r>
              <a:rPr lang="en-GB" sz="1400" dirty="0"/>
              <a:t> </a:t>
            </a:r>
            <a:endParaRPr lang="fr-FR" sz="1400" dirty="0"/>
          </a:p>
          <a:p>
            <a:r>
              <a:rPr lang="en-GB" sz="1400" dirty="0"/>
              <a:t>Immigration increases diversity as new individuals and perhaps even new species enter an area, increasing its diversity. The rate at which immigration happens depends on the size of the area in question, how many species are there already, and how close the area in question is to the source of immigration. Even if a species is unable to survive in an area, a constant flow of immigrants to the area can keep the species present indefinitely. </a:t>
            </a:r>
            <a:endParaRPr lang="fr-FR" sz="1400" dirty="0"/>
          </a:p>
          <a:p>
            <a:pPr>
              <a:lnSpc>
                <a:spcPct val="50000"/>
              </a:lnSpc>
            </a:pPr>
            <a:r>
              <a:rPr lang="en-GB" sz="1400" dirty="0"/>
              <a:t> </a:t>
            </a:r>
            <a:endParaRPr lang="fr-FR" sz="1400" dirty="0"/>
          </a:p>
          <a:p>
            <a:r>
              <a:rPr lang="en-GB" sz="1400" dirty="0"/>
              <a:t>Most species that immigrate to a new ecosystem have </a:t>
            </a:r>
            <a:r>
              <a:rPr lang="en-GB" sz="1400" dirty="0" smtClean="0"/>
              <a:t>minor effects on </a:t>
            </a:r>
          </a:p>
          <a:p>
            <a:r>
              <a:rPr lang="en-GB" sz="1400" dirty="0" smtClean="0"/>
              <a:t>their new system, though some drastically change it. Zebra mussels, native </a:t>
            </a:r>
          </a:p>
          <a:p>
            <a:r>
              <a:rPr lang="en-GB" sz="1400" dirty="0" smtClean="0"/>
              <a:t>to </a:t>
            </a:r>
            <a:r>
              <a:rPr lang="en-GB" sz="1400" dirty="0"/>
              <a:t>the Caspian Sea and Ural river, were first </a:t>
            </a:r>
            <a:r>
              <a:rPr lang="en-GB" sz="1400" dirty="0" smtClean="0"/>
              <a:t>recognized </a:t>
            </a:r>
            <a:r>
              <a:rPr lang="en-GB" sz="1400" dirty="0"/>
              <a:t>in the </a:t>
            </a:r>
            <a:r>
              <a:rPr lang="en-GB" sz="1400" dirty="0" smtClean="0"/>
              <a:t>Great </a:t>
            </a:r>
            <a:r>
              <a:rPr lang="en-GB" sz="1400" dirty="0"/>
              <a:t>Lakes </a:t>
            </a:r>
            <a:endParaRPr lang="en-GB" sz="1400" dirty="0" smtClean="0"/>
          </a:p>
          <a:p>
            <a:r>
              <a:rPr lang="en-GB" sz="1400" dirty="0" smtClean="0"/>
              <a:t>in </a:t>
            </a:r>
            <a:r>
              <a:rPr lang="en-GB" sz="1400" dirty="0"/>
              <a:t>1988. It is most likely that they </a:t>
            </a:r>
            <a:r>
              <a:rPr lang="en-GB" sz="1400" dirty="0" smtClean="0"/>
              <a:t>were </a:t>
            </a:r>
            <a:r>
              <a:rPr lang="en-GB" sz="1400" dirty="0"/>
              <a:t>brought over in </a:t>
            </a:r>
            <a:r>
              <a:rPr lang="en-GB" sz="1400" dirty="0" smtClean="0"/>
              <a:t>ballast </a:t>
            </a:r>
            <a:r>
              <a:rPr lang="en-GB" sz="1400" dirty="0"/>
              <a:t>water. </a:t>
            </a:r>
            <a:r>
              <a:rPr lang="en-GB" sz="1400" dirty="0" smtClean="0"/>
              <a:t>Since, they </a:t>
            </a:r>
            <a:r>
              <a:rPr lang="en-GB" sz="1400" dirty="0"/>
              <a:t>have spread </a:t>
            </a:r>
            <a:r>
              <a:rPr lang="en-GB" sz="1400" dirty="0" smtClean="0"/>
              <a:t>throughout </a:t>
            </a:r>
            <a:r>
              <a:rPr lang="en-GB" sz="1400" dirty="0"/>
              <a:t>the Great Lakes </a:t>
            </a:r>
            <a:r>
              <a:rPr lang="en-GB" sz="1400" dirty="0" smtClean="0"/>
              <a:t>and beyond</a:t>
            </a:r>
            <a:r>
              <a:rPr lang="en-GB" sz="1400" dirty="0"/>
              <a:t>, killing native mussel </a:t>
            </a:r>
            <a:r>
              <a:rPr lang="en-GB" sz="1400" dirty="0" smtClean="0"/>
              <a:t>populations </a:t>
            </a:r>
            <a:r>
              <a:rPr lang="en-GB" sz="1400" dirty="0"/>
              <a:t>and fouling </a:t>
            </a:r>
            <a:endParaRPr lang="en-GB" sz="1400" dirty="0" smtClean="0"/>
          </a:p>
          <a:p>
            <a:r>
              <a:rPr lang="en-GB" sz="1400" dirty="0" smtClean="0"/>
              <a:t>pipes </a:t>
            </a:r>
            <a:r>
              <a:rPr lang="en-GB" sz="1400" dirty="0"/>
              <a:t>and </a:t>
            </a:r>
            <a:r>
              <a:rPr lang="en-GB" sz="1400" dirty="0" smtClean="0"/>
              <a:t>boats. </a:t>
            </a:r>
            <a:r>
              <a:rPr lang="en-GB" sz="1400" dirty="0"/>
              <a:t>The same </a:t>
            </a:r>
            <a:r>
              <a:rPr lang="en-GB" sz="1400" dirty="0" smtClean="0"/>
              <a:t>happened with </a:t>
            </a:r>
            <a:r>
              <a:rPr lang="en-GB" sz="1400" dirty="0"/>
              <a:t>the Florida turtle in Europe </a:t>
            </a:r>
            <a:endParaRPr lang="en-GB" sz="1400" dirty="0" smtClean="0"/>
          </a:p>
          <a:p>
            <a:r>
              <a:rPr lang="en-GB" sz="1400" dirty="0" smtClean="0"/>
              <a:t>competing </a:t>
            </a:r>
            <a:r>
              <a:rPr lang="en-GB" sz="1400" dirty="0"/>
              <a:t>with the European turtle </a:t>
            </a:r>
            <a:r>
              <a:rPr lang="en-GB" sz="1400" dirty="0" err="1"/>
              <a:t>Cistude</a:t>
            </a:r>
            <a:r>
              <a:rPr lang="en-GB" sz="1400" dirty="0"/>
              <a:t> and the American crayfish with the European one.</a:t>
            </a:r>
            <a:endParaRPr lang="fr-FR" sz="1400" dirty="0"/>
          </a:p>
          <a:p>
            <a:pPr>
              <a:lnSpc>
                <a:spcPct val="50000"/>
              </a:lnSpc>
            </a:pPr>
            <a:r>
              <a:rPr lang="en-GB" sz="1400" b="1" dirty="0"/>
              <a:t> </a:t>
            </a:r>
            <a:endParaRPr lang="fr-FR" sz="1400" dirty="0"/>
          </a:p>
          <a:p>
            <a:r>
              <a:rPr lang="en-GB" sz="1400" b="1" dirty="0"/>
              <a:t>• Succession </a:t>
            </a:r>
            <a:endParaRPr lang="en-GB" sz="1400" b="1" dirty="0" smtClean="0"/>
          </a:p>
          <a:p>
            <a:r>
              <a:rPr lang="en-GB" sz="1400" dirty="0"/>
              <a:t>Succession is the process through which an area gains species as successive communities of organisms replace one another until an equilibrium is reached, the climax. </a:t>
            </a:r>
            <a:endParaRPr lang="fr-FR" sz="1400" dirty="0"/>
          </a:p>
          <a:p>
            <a:pPr>
              <a:lnSpc>
                <a:spcPct val="50000"/>
              </a:lnSpc>
            </a:pPr>
            <a:r>
              <a:rPr lang="en-GB" sz="1400" dirty="0"/>
              <a:t> </a:t>
            </a:r>
            <a:endParaRPr lang="fr-FR" sz="1400" dirty="0"/>
          </a:p>
          <a:p>
            <a:r>
              <a:rPr lang="en-GB" sz="1400" dirty="0"/>
              <a:t>Different regions have varying climax communities - the tundra of the north is extremely different from the grasslands of the prairies or the US west coast rainforests, though they are all the local endpoints of succession. One usually refers to the different stages of succession in terms of the plants rather than the animals because the plants precede the animals and provide the structure and environment that the animals live in. One exception to this is aquatic communities, where sponges, corals, bivalves and other animals are responsible for much of the three-dimensional structure of the community. </a:t>
            </a:r>
            <a:endParaRPr lang="fr-FR" sz="1400" dirty="0"/>
          </a:p>
        </p:txBody>
      </p:sp>
      <p:pic>
        <p:nvPicPr>
          <p:cNvPr id="1025" name="Picture 1" descr="220px-Dreissena_polymorph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1076" y="2577314"/>
            <a:ext cx="2346573" cy="1445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4146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Biodiversity</a:t>
            </a:r>
            <a:r>
              <a:rPr lang="fr-FR" sz="2000" dirty="0" smtClean="0"/>
              <a:t> (5) : </a:t>
            </a:r>
            <a:r>
              <a:rPr lang="fr-FR" sz="2000" dirty="0" err="1" smtClean="0"/>
              <a:t>Losing</a:t>
            </a:r>
            <a:r>
              <a:rPr lang="fr-FR" sz="2000" dirty="0" smtClean="0"/>
              <a:t> </a:t>
            </a:r>
            <a:r>
              <a:rPr lang="fr-FR" sz="2000" dirty="0" err="1" smtClean="0"/>
              <a:t>biodiversity</a:t>
            </a:r>
            <a:endParaRPr lang="fr-FR" sz="2000" dirty="0"/>
          </a:p>
        </p:txBody>
      </p:sp>
      <p:sp>
        <p:nvSpPr>
          <p:cNvPr id="3" name="Rectangle 2"/>
          <p:cNvSpPr/>
          <p:nvPr/>
        </p:nvSpPr>
        <p:spPr>
          <a:xfrm>
            <a:off x="545530" y="1213970"/>
            <a:ext cx="8072120" cy="6447917"/>
          </a:xfrm>
          <a:prstGeom prst="rect">
            <a:avLst/>
          </a:prstGeom>
        </p:spPr>
        <p:txBody>
          <a:bodyPr wrap="square">
            <a:spAutoFit/>
          </a:bodyPr>
          <a:lstStyle/>
          <a:p>
            <a:pPr>
              <a:lnSpc>
                <a:spcPct val="50000"/>
              </a:lnSpc>
            </a:pPr>
            <a:endParaRPr lang="fr-FR" sz="1400" dirty="0" smtClean="0"/>
          </a:p>
          <a:p>
            <a:r>
              <a:rPr lang="en-GB" sz="1400" b="1" dirty="0"/>
              <a:t>• Extinction </a:t>
            </a:r>
            <a:endParaRPr lang="fr-FR" sz="1400" dirty="0"/>
          </a:p>
          <a:p>
            <a:r>
              <a:rPr lang="en-GB" sz="1400" dirty="0"/>
              <a:t>Extinction is more an outcome than a process. Once a species goes extinct, all the </a:t>
            </a:r>
          </a:p>
          <a:p>
            <a:r>
              <a:rPr lang="en-GB" sz="1400" dirty="0" smtClean="0"/>
              <a:t>diversity </a:t>
            </a:r>
            <a:r>
              <a:rPr lang="en-GB" sz="1400" dirty="0"/>
              <a:t>that it represented is lost </a:t>
            </a:r>
            <a:r>
              <a:rPr lang="en-GB" sz="1400" dirty="0" smtClean="0"/>
              <a:t>forever. </a:t>
            </a:r>
            <a:r>
              <a:rPr lang="en-GB" sz="1400" dirty="0"/>
              <a:t>The vast majority of species that </a:t>
            </a:r>
            <a:r>
              <a:rPr lang="en-GB" sz="1400" dirty="0" smtClean="0"/>
              <a:t>have ever</a:t>
            </a:r>
          </a:p>
          <a:p>
            <a:r>
              <a:rPr lang="en-GB" sz="1400" dirty="0" smtClean="0"/>
              <a:t>existed </a:t>
            </a:r>
            <a:r>
              <a:rPr lang="en-GB" sz="1400" dirty="0"/>
              <a:t>are now extinct through </a:t>
            </a:r>
            <a:r>
              <a:rPr lang="en-GB" sz="1400" dirty="0" smtClean="0"/>
              <a:t>natural </a:t>
            </a:r>
            <a:r>
              <a:rPr lang="en-GB" sz="1400" dirty="0"/>
              <a:t>processes. Genes also go extinct if </a:t>
            </a:r>
            <a:r>
              <a:rPr lang="en-GB" sz="1400" dirty="0" smtClean="0"/>
              <a:t>they fail </a:t>
            </a:r>
            <a:r>
              <a:rPr lang="en-GB" sz="1400" dirty="0"/>
              <a:t>to </a:t>
            </a:r>
            <a:endParaRPr lang="en-GB" sz="1400" dirty="0" smtClean="0"/>
          </a:p>
          <a:p>
            <a:r>
              <a:rPr lang="en-GB" sz="1400" dirty="0" smtClean="0"/>
              <a:t>get </a:t>
            </a:r>
            <a:r>
              <a:rPr lang="en-GB" sz="1400" dirty="0"/>
              <a:t>passed on to the next </a:t>
            </a:r>
            <a:r>
              <a:rPr lang="en-GB" sz="1400" dirty="0" smtClean="0"/>
              <a:t>generation</a:t>
            </a:r>
            <a:r>
              <a:rPr lang="en-GB" sz="1400" dirty="0"/>
              <a:t>. Ecosystems may be destroyed </a:t>
            </a:r>
            <a:r>
              <a:rPr lang="en-GB" sz="1400" dirty="0" smtClean="0"/>
              <a:t>by </a:t>
            </a:r>
            <a:r>
              <a:rPr lang="en-GB" sz="1400" dirty="0"/>
              <a:t>severe </a:t>
            </a:r>
            <a:endParaRPr lang="en-GB" sz="1400" dirty="0" smtClean="0"/>
          </a:p>
          <a:p>
            <a:r>
              <a:rPr lang="en-GB" sz="1400" dirty="0" smtClean="0"/>
              <a:t>disturbances</a:t>
            </a:r>
            <a:r>
              <a:rPr lang="en-GB" sz="1400" dirty="0"/>
              <a:t>, but they don't </a:t>
            </a:r>
            <a:r>
              <a:rPr lang="en-GB" sz="1400" dirty="0" smtClean="0"/>
              <a:t>really </a:t>
            </a:r>
            <a:r>
              <a:rPr lang="en-GB" sz="1400" dirty="0"/>
              <a:t>go extinct unless the species that make them </a:t>
            </a:r>
            <a:r>
              <a:rPr lang="en-GB" sz="1400" dirty="0" smtClean="0"/>
              <a:t>up are </a:t>
            </a:r>
            <a:r>
              <a:rPr lang="en-GB" sz="1400" dirty="0"/>
              <a:t>lost. </a:t>
            </a:r>
            <a:endParaRPr lang="fr-FR" sz="1400" dirty="0"/>
          </a:p>
          <a:p>
            <a:pPr>
              <a:lnSpc>
                <a:spcPct val="50000"/>
              </a:lnSpc>
            </a:pPr>
            <a:r>
              <a:rPr lang="en-GB" sz="1400" dirty="0"/>
              <a:t> </a:t>
            </a:r>
            <a:endParaRPr lang="fr-FR" sz="1400" dirty="0"/>
          </a:p>
          <a:p>
            <a:r>
              <a:rPr lang="en-GB" sz="1400" dirty="0"/>
              <a:t>Species can also go locally extinct. Although the local loss of diversity is the same, the species still exists elsewhere and may be able to return in the future through immigration. </a:t>
            </a:r>
            <a:endParaRPr lang="fr-FR" sz="1400" dirty="0"/>
          </a:p>
          <a:p>
            <a:pPr>
              <a:lnSpc>
                <a:spcPct val="50000"/>
              </a:lnSpc>
            </a:pPr>
            <a:r>
              <a:rPr lang="en-GB" sz="1400" b="1" dirty="0"/>
              <a:t> </a:t>
            </a:r>
            <a:endParaRPr lang="fr-FR" sz="1400" dirty="0"/>
          </a:p>
          <a:p>
            <a:r>
              <a:rPr lang="en-GB" sz="1400" b="1" dirty="0"/>
              <a:t>• Competition</a:t>
            </a:r>
            <a:endParaRPr lang="fr-FR" sz="1400" dirty="0"/>
          </a:p>
          <a:p>
            <a:r>
              <a:rPr lang="en-GB" sz="1400" dirty="0"/>
              <a:t>If one species </a:t>
            </a:r>
            <a:r>
              <a:rPr lang="en-GB" sz="1400" dirty="0" smtClean="0"/>
              <a:t>competes </a:t>
            </a:r>
            <a:r>
              <a:rPr lang="en-GB" sz="1400" dirty="0"/>
              <a:t>others to a dramatic extent, it may lead to the extinction </a:t>
            </a:r>
            <a:r>
              <a:rPr lang="en-GB" sz="1400" dirty="0" smtClean="0"/>
              <a:t>other and </a:t>
            </a:r>
            <a:r>
              <a:rPr lang="en-GB" sz="1400" dirty="0"/>
              <a:t>a reduction of diversity. Diversity will also be lowered if other species have their populations greatly reduced by a </a:t>
            </a:r>
            <a:r>
              <a:rPr lang="en-GB" sz="1400" dirty="0" smtClean="0"/>
              <a:t>predator</a:t>
            </a:r>
            <a:r>
              <a:rPr lang="en-GB" sz="1400" dirty="0"/>
              <a:t>. </a:t>
            </a:r>
            <a:endParaRPr lang="fr-FR" sz="1400" dirty="0"/>
          </a:p>
          <a:p>
            <a:pPr>
              <a:lnSpc>
                <a:spcPct val="50000"/>
              </a:lnSpc>
            </a:pPr>
            <a:endParaRPr lang="en-GB" sz="1400" b="1" dirty="0" smtClean="0"/>
          </a:p>
          <a:p>
            <a:r>
              <a:rPr lang="en-GB" sz="1400" b="1" dirty="0" smtClean="0"/>
              <a:t>• </a:t>
            </a:r>
            <a:r>
              <a:rPr lang="en-GB" sz="1400" b="1" dirty="0"/>
              <a:t>Disturbances</a:t>
            </a:r>
            <a:endParaRPr lang="fr-FR" sz="1400" dirty="0"/>
          </a:p>
          <a:p>
            <a:r>
              <a:rPr lang="en-GB" sz="1400" dirty="0" smtClean="0"/>
              <a:t>can </a:t>
            </a:r>
            <a:r>
              <a:rPr lang="en-GB" sz="1400" dirty="0"/>
              <a:t>maintain diversity to a certain point, but extremes can </a:t>
            </a:r>
            <a:r>
              <a:rPr lang="en-GB" sz="1400" dirty="0" smtClean="0"/>
              <a:t>reduce it. </a:t>
            </a:r>
            <a:r>
              <a:rPr lang="en-GB" sz="1400" dirty="0"/>
              <a:t>Constant large-scale disturbance can eliminate many populations and keeps an area at the early levels of succession, which have lower diversity. </a:t>
            </a:r>
            <a:endParaRPr lang="en-GB" sz="1400" dirty="0" smtClean="0"/>
          </a:p>
          <a:p>
            <a:pPr>
              <a:lnSpc>
                <a:spcPct val="50000"/>
              </a:lnSpc>
            </a:pPr>
            <a:endParaRPr lang="en-GB" sz="1400" dirty="0"/>
          </a:p>
          <a:p>
            <a:r>
              <a:rPr lang="en-GB" sz="1400" b="1" dirty="0" smtClean="0"/>
              <a:t>• Bottlenecks</a:t>
            </a:r>
            <a:endParaRPr lang="fr-FR" sz="1400" dirty="0"/>
          </a:p>
          <a:p>
            <a:r>
              <a:rPr lang="en-GB" sz="1400" dirty="0"/>
              <a:t>Genetic bottlenecks happen when many individuals in a </a:t>
            </a:r>
            <a:r>
              <a:rPr lang="en-GB" sz="1400" dirty="0" smtClean="0"/>
              <a:t>population</a:t>
            </a:r>
          </a:p>
          <a:p>
            <a:r>
              <a:rPr lang="en-GB" sz="1400" dirty="0" smtClean="0"/>
              <a:t> </a:t>
            </a:r>
            <a:r>
              <a:rPr lang="en-GB" sz="1400" dirty="0"/>
              <a:t>die. </a:t>
            </a:r>
            <a:r>
              <a:rPr lang="en-GB" sz="1400" dirty="0" smtClean="0"/>
              <a:t>A population </a:t>
            </a:r>
            <a:r>
              <a:rPr lang="en-GB" sz="1400" dirty="0"/>
              <a:t>initially has </a:t>
            </a:r>
            <a:r>
              <a:rPr lang="en-GB" sz="1400" dirty="0" smtClean="0"/>
              <a:t>a wide genetic </a:t>
            </a:r>
            <a:r>
              <a:rPr lang="en-GB" sz="1400" dirty="0"/>
              <a:t>diversity (A). The </a:t>
            </a:r>
            <a:r>
              <a:rPr lang="en-GB" sz="1400" dirty="0" smtClean="0"/>
              <a:t>few</a:t>
            </a:r>
          </a:p>
          <a:p>
            <a:r>
              <a:rPr lang="en-GB" sz="1400" dirty="0" smtClean="0"/>
              <a:t> </a:t>
            </a:r>
            <a:r>
              <a:rPr lang="en-GB" sz="1400" dirty="0"/>
              <a:t>individuals that are left after most die (B) have a small amount of </a:t>
            </a:r>
            <a:endParaRPr lang="en-GB" sz="1400" dirty="0" smtClean="0"/>
          </a:p>
          <a:p>
            <a:r>
              <a:rPr lang="en-GB" sz="1400" dirty="0" smtClean="0"/>
              <a:t>the original  </a:t>
            </a:r>
            <a:r>
              <a:rPr lang="en-GB" sz="1400" dirty="0"/>
              <a:t>genetic </a:t>
            </a:r>
            <a:r>
              <a:rPr lang="en-GB" sz="1400" dirty="0" smtClean="0"/>
              <a:t>diversity, </a:t>
            </a:r>
            <a:r>
              <a:rPr lang="en-GB" sz="1400" dirty="0"/>
              <a:t>as much of the genetic diversity was </a:t>
            </a:r>
            <a:r>
              <a:rPr lang="en-GB" sz="1400" dirty="0" smtClean="0"/>
              <a:t>lost. </a:t>
            </a:r>
            <a:r>
              <a:rPr lang="en-GB" sz="1400" dirty="0"/>
              <a:t>Although the population's numbers quickly recover (C), the genetic diversity is much slower to respond, which can cause problems if conditions change in the future, as there will be a lack of reserves of diversity. </a:t>
            </a:r>
            <a:endParaRPr lang="fr-FR" sz="1400" dirty="0"/>
          </a:p>
          <a:p>
            <a:endParaRPr lang="fr-FR" sz="1400" dirty="0"/>
          </a:p>
          <a:p>
            <a:endParaRPr lang="fr-FR" sz="1400" dirty="0"/>
          </a:p>
          <a:p>
            <a:endParaRPr lang="en-GB" sz="1400" dirty="0"/>
          </a:p>
          <a:p>
            <a:endParaRPr lang="en-GB" sz="1400" dirty="0" smtClean="0"/>
          </a:p>
          <a:p>
            <a:endParaRPr lang="en-GB" sz="1400" dirty="0"/>
          </a:p>
          <a:p>
            <a:r>
              <a:rPr lang="en-GB" sz="1400" dirty="0" smtClean="0"/>
              <a:t> </a:t>
            </a:r>
            <a:endParaRPr lang="fr-FR" sz="1400" dirty="0"/>
          </a:p>
        </p:txBody>
      </p:sp>
      <p:pic>
        <p:nvPicPr>
          <p:cNvPr id="2049" name="Picture 1" descr="he dodo, extinct in 168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7063" y="573173"/>
            <a:ext cx="14811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bottlen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490" y="4719431"/>
            <a:ext cx="2895710" cy="84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4126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Abundance</a:t>
            </a:r>
            <a:r>
              <a:rPr lang="fr-FR" sz="2000" dirty="0" smtClean="0"/>
              <a:t> and Composition : Niches</a:t>
            </a:r>
            <a:endParaRPr lang="fr-FR" sz="2000" dirty="0"/>
          </a:p>
        </p:txBody>
      </p:sp>
      <p:sp>
        <p:nvSpPr>
          <p:cNvPr id="3" name="Rectangle 2"/>
          <p:cNvSpPr/>
          <p:nvPr/>
        </p:nvSpPr>
        <p:spPr>
          <a:xfrm>
            <a:off x="685800" y="1213970"/>
            <a:ext cx="7931849" cy="4939813"/>
          </a:xfrm>
          <a:prstGeom prst="rect">
            <a:avLst/>
          </a:prstGeom>
        </p:spPr>
        <p:txBody>
          <a:bodyPr wrap="square">
            <a:spAutoFit/>
          </a:bodyPr>
          <a:lstStyle/>
          <a:p>
            <a:pPr>
              <a:lnSpc>
                <a:spcPct val="50000"/>
              </a:lnSpc>
            </a:pPr>
            <a:endParaRPr lang="fr-FR" sz="1400" dirty="0" smtClean="0"/>
          </a:p>
          <a:p>
            <a:r>
              <a:rPr lang="en-GB" sz="1400" dirty="0" smtClean="0"/>
              <a:t>One </a:t>
            </a:r>
            <a:r>
              <a:rPr lang="en-GB" sz="1400" dirty="0"/>
              <a:t>question that comes up is why there are so many species in the first place. Why doesn't a single species outcompete and eliminate the rest? The answer is that no species can be perfect at everything; it must instead make </a:t>
            </a:r>
            <a:r>
              <a:rPr lang="en-GB" sz="1400" dirty="0" smtClean="0"/>
              <a:t>compromises between </a:t>
            </a:r>
            <a:r>
              <a:rPr lang="en-GB" sz="1400" dirty="0"/>
              <a:t>different abilities, and the species that we see around us are the results of these different </a:t>
            </a:r>
            <a:r>
              <a:rPr lang="en-GB" sz="1400" dirty="0" smtClean="0"/>
              <a:t>compromises. </a:t>
            </a:r>
            <a:r>
              <a:rPr lang="en-GB" sz="1400" dirty="0"/>
              <a:t>So many species exist because they all have different </a:t>
            </a:r>
            <a:r>
              <a:rPr lang="en-GB" sz="1400" dirty="0" smtClean="0"/>
              <a:t>niches.</a:t>
            </a:r>
          </a:p>
          <a:p>
            <a:pPr>
              <a:lnSpc>
                <a:spcPct val="50000"/>
              </a:lnSpc>
            </a:pPr>
            <a:r>
              <a:rPr lang="en-GB" sz="1400" dirty="0"/>
              <a:t> </a:t>
            </a:r>
            <a:endParaRPr lang="fr-FR" sz="1400" dirty="0"/>
          </a:p>
          <a:p>
            <a:r>
              <a:rPr lang="en-GB" sz="1400" dirty="0"/>
              <a:t>A </a:t>
            </a:r>
            <a:r>
              <a:rPr lang="en-GB" sz="1400" b="1" dirty="0"/>
              <a:t>niche</a:t>
            </a:r>
            <a:r>
              <a:rPr lang="en-GB" sz="1400" dirty="0"/>
              <a:t> is the "role" of a species in a community, and can be defined as the conditions in which the species can survive or the way of life that it follows as species tend to find niches in which they can avoid competition rather than engaging in direct competition with other species for resources. When two species share the same niche, one will eliminate the other by outcompeting it. </a:t>
            </a:r>
            <a:endParaRPr lang="fr-FR" sz="1400" dirty="0"/>
          </a:p>
          <a:p>
            <a:pPr>
              <a:lnSpc>
                <a:spcPct val="50000"/>
              </a:lnSpc>
            </a:pPr>
            <a:r>
              <a:rPr lang="en-GB" sz="1400" dirty="0"/>
              <a:t> </a:t>
            </a:r>
            <a:endParaRPr lang="fr-FR" sz="1400" dirty="0"/>
          </a:p>
          <a:p>
            <a:r>
              <a:rPr lang="en-GB" sz="1400" dirty="0"/>
              <a:t>Any ecosystem has a limited amount of resources, and it is assumed that there are rules about how the resources can be used. The rules deciding how the resources are allocated to species and the species fit into their niches determines how many species can exist in the system and how abundant each species is. Each species is added to the system one by one, with each species following the same rules. One common rule in these models says that the niches of new species added to the community should be as different as possible from those of the species already present.</a:t>
            </a:r>
            <a:endParaRPr lang="fr-FR" sz="1400" dirty="0"/>
          </a:p>
          <a:p>
            <a:pPr>
              <a:lnSpc>
                <a:spcPct val="50000"/>
              </a:lnSpc>
            </a:pPr>
            <a:r>
              <a:rPr lang="en-GB" sz="1400" b="1" dirty="0"/>
              <a:t> </a:t>
            </a:r>
            <a:endParaRPr lang="fr-FR" sz="1400" dirty="0"/>
          </a:p>
          <a:p>
            <a:r>
              <a:rPr lang="en-GB" sz="1400" dirty="0"/>
              <a:t>Which type of species is added next depends upon what type of species are already present and which rules are being followed. Similar areas will not necessarily have the same species, as the order that they appear in will affect which other species may successfully invade. </a:t>
            </a:r>
            <a:endParaRPr lang="fr-FR" sz="1400" dirty="0"/>
          </a:p>
          <a:p>
            <a:pPr>
              <a:lnSpc>
                <a:spcPct val="50000"/>
              </a:lnSpc>
            </a:pPr>
            <a:r>
              <a:rPr lang="en-GB" sz="1400" dirty="0"/>
              <a:t> </a:t>
            </a:r>
            <a:endParaRPr lang="fr-FR" sz="1400" dirty="0"/>
          </a:p>
          <a:p>
            <a:r>
              <a:rPr lang="en-GB" sz="1400" dirty="0"/>
              <a:t>Rules include the phenomenon of new species invading already occupied niches or unused niches, or whether the size of the niche makes a difference to its chance of being invaded. A good example is the herbaria of </a:t>
            </a:r>
            <a:r>
              <a:rPr lang="en-GB" sz="1400" dirty="0" err="1"/>
              <a:t>Posidonia</a:t>
            </a:r>
            <a:r>
              <a:rPr lang="en-GB" sz="1400" dirty="0"/>
              <a:t> in the Mediterranean littoral</a:t>
            </a:r>
            <a:r>
              <a:rPr lang="en-GB" sz="1400" dirty="0" smtClean="0"/>
              <a:t>.</a:t>
            </a:r>
            <a:endParaRPr lang="en-GB" sz="1400" dirty="0"/>
          </a:p>
        </p:txBody>
      </p:sp>
    </p:spTree>
    <p:extLst>
      <p:ext uri="{BB962C8B-B14F-4D97-AF65-F5344CB8AC3E}">
        <p14:creationId xmlns:p14="http://schemas.microsoft.com/office/powerpoint/2010/main" val="913050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dirty="0" err="1" smtClean="0"/>
              <a:t>Abundance</a:t>
            </a:r>
            <a:r>
              <a:rPr lang="fr-FR" sz="2000" dirty="0" smtClean="0"/>
              <a:t> and Composition : </a:t>
            </a:r>
            <a:r>
              <a:rPr lang="fr-FR" sz="2000" dirty="0" err="1" smtClean="0"/>
              <a:t>Keystone</a:t>
            </a:r>
            <a:r>
              <a:rPr lang="fr-FR" sz="2000" dirty="0" smtClean="0"/>
              <a:t> </a:t>
            </a:r>
            <a:r>
              <a:rPr lang="fr-FR" sz="2000" dirty="0" err="1" smtClean="0"/>
              <a:t>species</a:t>
            </a:r>
            <a:r>
              <a:rPr lang="fr-FR" sz="2000" dirty="0" smtClean="0"/>
              <a:t> &amp; catastrophes</a:t>
            </a:r>
            <a:endParaRPr lang="fr-FR" sz="2000" dirty="0"/>
          </a:p>
        </p:txBody>
      </p:sp>
      <p:sp>
        <p:nvSpPr>
          <p:cNvPr id="3" name="Rectangle 2"/>
          <p:cNvSpPr/>
          <p:nvPr/>
        </p:nvSpPr>
        <p:spPr>
          <a:xfrm>
            <a:off x="685800" y="1256586"/>
            <a:ext cx="7931849" cy="5155256"/>
          </a:xfrm>
          <a:prstGeom prst="rect">
            <a:avLst/>
          </a:prstGeom>
        </p:spPr>
        <p:txBody>
          <a:bodyPr wrap="square">
            <a:spAutoFit/>
          </a:bodyPr>
          <a:lstStyle/>
          <a:p>
            <a:pPr>
              <a:lnSpc>
                <a:spcPct val="50000"/>
              </a:lnSpc>
            </a:pPr>
            <a:endParaRPr lang="fr-FR" sz="1400" dirty="0" smtClean="0"/>
          </a:p>
          <a:p>
            <a:r>
              <a:rPr lang="en-GB" sz="1400" b="1" dirty="0"/>
              <a:t>Keystone species </a:t>
            </a:r>
            <a:r>
              <a:rPr lang="en-GB" sz="1400" dirty="0"/>
              <a:t>are species that are important to an ecosystem. This importance comes from their niches and interactions affecting the system as a whole, rather than only affecting the species that they directly interact with. Removing or adding keystone species to a community can result in enormous changes to the rest of the community through the effects they have on other species. The resulting cascade of interactions can have drastic effects on the ecosystem.</a:t>
            </a:r>
            <a:endParaRPr lang="fr-FR" sz="1400" dirty="0"/>
          </a:p>
          <a:p>
            <a:pPr>
              <a:lnSpc>
                <a:spcPct val="50000"/>
              </a:lnSpc>
            </a:pPr>
            <a:r>
              <a:rPr lang="en-GB" sz="1400" dirty="0"/>
              <a:t> </a:t>
            </a:r>
            <a:endParaRPr lang="fr-FR" sz="1400" dirty="0"/>
          </a:p>
          <a:p>
            <a:r>
              <a:rPr lang="en-GB" sz="1400" dirty="0"/>
              <a:t>The sea </a:t>
            </a:r>
            <a:r>
              <a:rPr lang="en-GB" sz="1400" dirty="0" smtClean="0"/>
              <a:t>otter</a:t>
            </a:r>
            <a:r>
              <a:rPr lang="en-GB" sz="1400" i="1" dirty="0" smtClean="0"/>
              <a:t> </a:t>
            </a:r>
            <a:r>
              <a:rPr lang="en-GB" sz="1400" dirty="0"/>
              <a:t>is a well-known</a:t>
            </a:r>
            <a:r>
              <a:rPr lang="en-GB" sz="1400" i="1" dirty="0"/>
              <a:t> </a:t>
            </a:r>
            <a:r>
              <a:rPr lang="en-GB" sz="1400" dirty="0"/>
              <a:t>keystone species</a:t>
            </a:r>
            <a:r>
              <a:rPr lang="en-GB" sz="1400" i="1" dirty="0" smtClean="0"/>
              <a:t>.</a:t>
            </a:r>
            <a:r>
              <a:rPr lang="en-GB" sz="1400" dirty="0" smtClean="0"/>
              <a:t> </a:t>
            </a:r>
            <a:r>
              <a:rPr lang="en-GB" sz="1400" dirty="0"/>
              <a:t>found in the </a:t>
            </a:r>
            <a:r>
              <a:rPr lang="en-GB" sz="1400" dirty="0" smtClean="0"/>
              <a:t>waters</a:t>
            </a:r>
          </a:p>
          <a:p>
            <a:r>
              <a:rPr lang="en-GB" sz="1400" dirty="0" smtClean="0"/>
              <a:t> </a:t>
            </a:r>
            <a:r>
              <a:rPr lang="en-GB" sz="1400" dirty="0"/>
              <a:t>off the US west coast, where </a:t>
            </a:r>
            <a:r>
              <a:rPr lang="en-GB" sz="1400" dirty="0" smtClean="0"/>
              <a:t>one of </a:t>
            </a:r>
            <a:r>
              <a:rPr lang="en-GB" sz="1400" dirty="0"/>
              <a:t>their main prey species are </a:t>
            </a:r>
            <a:r>
              <a:rPr lang="en-GB" sz="1400" dirty="0" smtClean="0"/>
              <a:t>sea</a:t>
            </a:r>
          </a:p>
          <a:p>
            <a:r>
              <a:rPr lang="en-GB" sz="1400" dirty="0" smtClean="0"/>
              <a:t> </a:t>
            </a:r>
            <a:r>
              <a:rPr lang="en-GB" sz="1400" dirty="0"/>
              <a:t>urchins. Sea urchins, in turn</a:t>
            </a:r>
            <a:r>
              <a:rPr lang="en-GB" sz="1400" dirty="0" smtClean="0"/>
              <a:t>, eat algae. </a:t>
            </a:r>
            <a:r>
              <a:rPr lang="en-GB" sz="1400" dirty="0"/>
              <a:t>By keeping the population </a:t>
            </a:r>
            <a:endParaRPr lang="en-GB" sz="1400" dirty="0" smtClean="0"/>
          </a:p>
          <a:p>
            <a:r>
              <a:rPr lang="en-GB" sz="1400" dirty="0" smtClean="0"/>
              <a:t>of </a:t>
            </a:r>
            <a:r>
              <a:rPr lang="en-GB" sz="1400" dirty="0"/>
              <a:t>sea </a:t>
            </a:r>
            <a:r>
              <a:rPr lang="en-GB" sz="1400" dirty="0" smtClean="0"/>
              <a:t>urchins </a:t>
            </a:r>
            <a:r>
              <a:rPr lang="en-GB" sz="1400" dirty="0"/>
              <a:t>low, the otters indirectly let </a:t>
            </a:r>
            <a:r>
              <a:rPr lang="en-GB" sz="1400" dirty="0" smtClean="0"/>
              <a:t>algae </a:t>
            </a:r>
            <a:r>
              <a:rPr lang="en-GB" sz="1400" dirty="0"/>
              <a:t>flourish. An increase </a:t>
            </a:r>
            <a:endParaRPr lang="en-GB" sz="1400" dirty="0" smtClean="0"/>
          </a:p>
          <a:p>
            <a:r>
              <a:rPr lang="en-GB" sz="1400" dirty="0" smtClean="0"/>
              <a:t>in algae </a:t>
            </a:r>
            <a:r>
              <a:rPr lang="en-GB" sz="1400" dirty="0"/>
              <a:t>coincides with a decrease in barnacles, mussels, </a:t>
            </a:r>
            <a:r>
              <a:rPr lang="en-GB" sz="1400" dirty="0" err="1" smtClean="0"/>
              <a:t>chitons</a:t>
            </a:r>
            <a:r>
              <a:rPr lang="en-GB" sz="1400" dirty="0"/>
              <a:t>. </a:t>
            </a:r>
          </a:p>
          <a:p>
            <a:r>
              <a:rPr lang="en-GB" sz="1400" dirty="0" smtClean="0"/>
              <a:t>When </a:t>
            </a:r>
            <a:r>
              <a:rPr lang="en-GB" sz="1400" dirty="0"/>
              <a:t>sea </a:t>
            </a:r>
            <a:r>
              <a:rPr lang="en-GB" sz="1400" dirty="0" smtClean="0"/>
              <a:t>otters </a:t>
            </a:r>
            <a:r>
              <a:rPr lang="en-GB" sz="1400" dirty="0"/>
              <a:t>are </a:t>
            </a:r>
            <a:r>
              <a:rPr lang="en-GB" sz="1400" dirty="0" smtClean="0"/>
              <a:t>removed from some areas, sea </a:t>
            </a:r>
            <a:r>
              <a:rPr lang="en-GB" sz="1400" dirty="0"/>
              <a:t>urchins and other herbivores quickly managed to severely reduce </a:t>
            </a:r>
            <a:r>
              <a:rPr lang="en-GB" sz="1400" dirty="0" smtClean="0"/>
              <a:t>algae, </a:t>
            </a:r>
            <a:r>
              <a:rPr lang="en-GB" sz="1400" dirty="0"/>
              <a:t>allowing barnacles and mussels to flourish at the cost of other species. </a:t>
            </a:r>
            <a:endParaRPr lang="fr-FR" sz="1400" dirty="0"/>
          </a:p>
          <a:p>
            <a:pPr>
              <a:lnSpc>
                <a:spcPct val="50000"/>
              </a:lnSpc>
            </a:pPr>
            <a:r>
              <a:rPr lang="en-GB" sz="1400" dirty="0"/>
              <a:t> </a:t>
            </a:r>
            <a:endParaRPr lang="fr-FR" sz="1400" dirty="0"/>
          </a:p>
          <a:p>
            <a:r>
              <a:rPr lang="en-GB" sz="1400" dirty="0"/>
              <a:t>Another keystone species in Canada is the beaver which modify large amounts of land through the flooding caused by their dams that generate ponds and lakes, allowing many aquatic species to thrive. If beavers were removed from an area, many species living in ponds would drop in numbers or go locally extinct.</a:t>
            </a:r>
            <a:endParaRPr lang="fr-FR" sz="1400" dirty="0"/>
          </a:p>
          <a:p>
            <a:endParaRPr lang="en-GB" sz="1400" dirty="0" smtClean="0"/>
          </a:p>
          <a:p>
            <a:r>
              <a:rPr lang="en-GB" sz="1400" b="1" dirty="0" smtClean="0"/>
              <a:t>Disturbances</a:t>
            </a:r>
            <a:r>
              <a:rPr lang="en-GB" sz="1400" dirty="0" smtClean="0"/>
              <a:t> </a:t>
            </a:r>
            <a:r>
              <a:rPr lang="en-GB" sz="1400" dirty="0"/>
              <a:t>and </a:t>
            </a:r>
            <a:r>
              <a:rPr lang="en-GB" sz="1400" b="1" dirty="0"/>
              <a:t>catastrophes</a:t>
            </a:r>
            <a:r>
              <a:rPr lang="en-GB" sz="1400" dirty="0"/>
              <a:t> change which species are found in an ecosystem and their relative abundance. By disturbing the system, the catastrophe mostly affects the current stage of succession and </a:t>
            </a:r>
            <a:r>
              <a:rPr lang="en-GB" sz="1400" dirty="0" smtClean="0"/>
              <a:t>can set </a:t>
            </a:r>
            <a:r>
              <a:rPr lang="en-GB" sz="1400" dirty="0"/>
              <a:t>the disturbed section into an earlier successional </a:t>
            </a:r>
            <a:r>
              <a:rPr lang="en-GB" sz="1400" dirty="0" smtClean="0"/>
              <a:t>stage. </a:t>
            </a:r>
            <a:r>
              <a:rPr lang="en-GB" sz="1400" dirty="0"/>
              <a:t>They also allow succession to occur at a faster </a:t>
            </a:r>
            <a:r>
              <a:rPr lang="en-GB" sz="1400" dirty="0" smtClean="0"/>
              <a:t>rate</a:t>
            </a:r>
            <a:r>
              <a:rPr lang="en-GB" sz="1400" dirty="0"/>
              <a:t> </a:t>
            </a:r>
            <a:r>
              <a:rPr lang="en-GB" sz="1400" dirty="0" smtClean="0"/>
              <a:t>if </a:t>
            </a:r>
            <a:r>
              <a:rPr lang="en-GB" sz="1400" dirty="0"/>
              <a:t>the species that are needed for a given stage are relatively nearby in other recently disturbed areas (tsunami, eutrophication).</a:t>
            </a:r>
            <a:endParaRPr lang="fr-FR" sz="1400" dirty="0"/>
          </a:p>
          <a:p>
            <a:endParaRPr lang="fr-FR" sz="1400" dirty="0"/>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244" y="2270991"/>
            <a:ext cx="2821405" cy="139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9216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b="1" dirty="0" err="1" smtClean="0"/>
              <a:t>Diversity</a:t>
            </a:r>
            <a:r>
              <a:rPr lang="fr-FR" sz="2000" b="1" dirty="0" smtClean="0"/>
              <a:t>, </a:t>
            </a:r>
            <a:r>
              <a:rPr lang="fr-FR" sz="2000" b="1" dirty="0" err="1" smtClean="0"/>
              <a:t>Ecosystem</a:t>
            </a:r>
            <a:r>
              <a:rPr lang="fr-FR" sz="2000" b="1" dirty="0" smtClean="0"/>
              <a:t> </a:t>
            </a:r>
            <a:r>
              <a:rPr lang="fr-FR" sz="2000" b="1" dirty="0" err="1" smtClean="0"/>
              <a:t>functioning</a:t>
            </a:r>
            <a:r>
              <a:rPr lang="fr-FR" sz="2000" b="1" dirty="0" smtClean="0"/>
              <a:t> and </a:t>
            </a:r>
            <a:r>
              <a:rPr lang="fr-FR" sz="2000" b="1" dirty="0" err="1" smtClean="0"/>
              <a:t>stability</a:t>
            </a:r>
            <a:r>
              <a:rPr lang="fr-FR" sz="2000" b="1" dirty="0" smtClean="0"/>
              <a:t> (1)</a:t>
            </a:r>
            <a:endParaRPr lang="fr-FR" sz="2000" b="1" dirty="0"/>
          </a:p>
        </p:txBody>
      </p:sp>
      <p:sp>
        <p:nvSpPr>
          <p:cNvPr id="3" name="Rectangle 2"/>
          <p:cNvSpPr/>
          <p:nvPr/>
        </p:nvSpPr>
        <p:spPr>
          <a:xfrm>
            <a:off x="685800" y="1350341"/>
            <a:ext cx="7931849" cy="4939813"/>
          </a:xfrm>
          <a:prstGeom prst="rect">
            <a:avLst/>
          </a:prstGeom>
        </p:spPr>
        <p:txBody>
          <a:bodyPr wrap="square">
            <a:spAutoFit/>
          </a:bodyPr>
          <a:lstStyle/>
          <a:p>
            <a:pPr>
              <a:lnSpc>
                <a:spcPct val="50000"/>
              </a:lnSpc>
            </a:pPr>
            <a:endParaRPr lang="fr-FR" sz="1400" dirty="0" smtClean="0"/>
          </a:p>
          <a:p>
            <a:r>
              <a:rPr lang="en-GB" sz="1400" dirty="0"/>
              <a:t>Ecological functions involves ecological and evolutionary </a:t>
            </a:r>
            <a:r>
              <a:rPr lang="en-GB" sz="1400" dirty="0" smtClean="0"/>
              <a:t>processes (gene </a:t>
            </a:r>
            <a:r>
              <a:rPr lang="en-GB" sz="1400" dirty="0"/>
              <a:t>flow, disturbance, </a:t>
            </a:r>
            <a:r>
              <a:rPr lang="en-GB" sz="1400" dirty="0" smtClean="0"/>
              <a:t>nutrient cycling). </a:t>
            </a:r>
            <a:r>
              <a:rPr lang="en-GB" sz="1400" dirty="0"/>
              <a:t>This is the study of how components such as energy and types of species in the ecosystem change over time. It differs from the study of </a:t>
            </a:r>
            <a:r>
              <a:rPr lang="en-GB" sz="1400" dirty="0" smtClean="0"/>
              <a:t>structure, which investigates how </a:t>
            </a:r>
            <a:r>
              <a:rPr lang="en-GB" sz="1400" dirty="0"/>
              <a:t>the </a:t>
            </a:r>
            <a:r>
              <a:rPr lang="en-GB" sz="1400" dirty="0" smtClean="0"/>
              <a:t>ecosystem's components </a:t>
            </a:r>
            <a:r>
              <a:rPr lang="en-GB" sz="1400" dirty="0"/>
              <a:t>change over space.  </a:t>
            </a:r>
            <a:endParaRPr lang="en-GB" sz="1400" dirty="0" smtClean="0"/>
          </a:p>
          <a:p>
            <a:pPr>
              <a:lnSpc>
                <a:spcPct val="50000"/>
              </a:lnSpc>
            </a:pPr>
            <a:endParaRPr lang="en-GB" sz="1400" dirty="0"/>
          </a:p>
          <a:p>
            <a:r>
              <a:rPr lang="en-GB" sz="1400" b="1" dirty="0"/>
              <a:t>Functional Types and Functionally Equivalent</a:t>
            </a:r>
            <a:endParaRPr lang="fr-FR" sz="1400" dirty="0"/>
          </a:p>
          <a:p>
            <a:pPr>
              <a:lnSpc>
                <a:spcPct val="50000"/>
              </a:lnSpc>
            </a:pPr>
            <a:r>
              <a:rPr lang="en-GB" sz="1400" dirty="0"/>
              <a:t> </a:t>
            </a:r>
            <a:endParaRPr lang="fr-FR" sz="1400" dirty="0"/>
          </a:p>
          <a:p>
            <a:r>
              <a:rPr lang="en-GB" sz="1400" dirty="0"/>
              <a:t>Species in an ecosystem can be functionally </a:t>
            </a:r>
            <a:r>
              <a:rPr lang="en-GB" sz="1400" dirty="0" smtClean="0"/>
              <a:t>equivalent (doing </a:t>
            </a:r>
            <a:r>
              <a:rPr lang="en-GB" sz="1400" dirty="0"/>
              <a:t>much the same </a:t>
            </a:r>
            <a:r>
              <a:rPr lang="en-GB" sz="1400" dirty="0" smtClean="0"/>
              <a:t>thing, </a:t>
            </a:r>
            <a:r>
              <a:rPr lang="en-GB" sz="1400" i="1" dirty="0" err="1" smtClean="0"/>
              <a:t>i.e.</a:t>
            </a:r>
            <a:r>
              <a:rPr lang="en-GB" sz="1400" dirty="0" err="1" smtClean="0"/>
              <a:t>have</a:t>
            </a:r>
            <a:r>
              <a:rPr lang="en-GB" sz="1400" dirty="0" smtClean="0"/>
              <a:t> </a:t>
            </a:r>
            <a:r>
              <a:rPr lang="en-GB" sz="1400" dirty="0"/>
              <a:t>similar niches</a:t>
            </a:r>
            <a:r>
              <a:rPr lang="en-GB" sz="1400" dirty="0" smtClean="0"/>
              <a:t>) and grouped </a:t>
            </a:r>
            <a:r>
              <a:rPr lang="en-GB" sz="1400" dirty="0"/>
              <a:t>together as functional types </a:t>
            </a:r>
            <a:r>
              <a:rPr lang="en-GB" sz="1400" dirty="0" smtClean="0"/>
              <a:t>(guilds). </a:t>
            </a:r>
            <a:r>
              <a:rPr lang="en-GB" sz="1400" dirty="0"/>
              <a:t>Functionally equivalent species are considered to compete with one another, for instance all herbivores may compete with each other for the plants they </a:t>
            </a:r>
            <a:r>
              <a:rPr lang="en-GB" sz="1400" dirty="0" smtClean="0"/>
              <a:t>eat even if, in reality, herbivorous </a:t>
            </a:r>
            <a:r>
              <a:rPr lang="en-GB" sz="1400" dirty="0"/>
              <a:t>species tend to specialize on different </a:t>
            </a:r>
            <a:r>
              <a:rPr lang="en-GB" sz="1400" dirty="0" smtClean="0"/>
              <a:t>plants or </a:t>
            </a:r>
            <a:r>
              <a:rPr lang="en-GB" sz="1400" dirty="0"/>
              <a:t>even different parts of the same plant.</a:t>
            </a:r>
            <a:endParaRPr lang="fr-FR" sz="1400" dirty="0"/>
          </a:p>
          <a:p>
            <a:r>
              <a:rPr lang="en-GB" sz="1400" dirty="0"/>
              <a:t> </a:t>
            </a:r>
            <a:r>
              <a:rPr lang="en-GB" sz="1400" dirty="0" smtClean="0"/>
              <a:t>Species </a:t>
            </a:r>
            <a:r>
              <a:rPr lang="en-GB" sz="1400" dirty="0"/>
              <a:t>of different functional types don't compete against one another for resources. Carnivores and herbivores, </a:t>
            </a:r>
            <a:r>
              <a:rPr lang="en-GB" sz="1400" dirty="0" err="1"/>
              <a:t>f.i</a:t>
            </a:r>
            <a:r>
              <a:rPr lang="en-GB" sz="1400" dirty="0"/>
              <a:t>., don't compete with one another. Instead, </a:t>
            </a:r>
            <a:r>
              <a:rPr lang="en-GB" sz="1400" dirty="0" smtClean="0"/>
              <a:t>carnivores </a:t>
            </a:r>
            <a:r>
              <a:rPr lang="en-GB" sz="1400" dirty="0"/>
              <a:t>eat </a:t>
            </a:r>
            <a:r>
              <a:rPr lang="en-GB" sz="1400" dirty="0" smtClean="0"/>
              <a:t>herbivores.</a:t>
            </a:r>
          </a:p>
          <a:p>
            <a:pPr>
              <a:lnSpc>
                <a:spcPct val="50000"/>
              </a:lnSpc>
            </a:pPr>
            <a:endParaRPr lang="en-GB" sz="1400" dirty="0"/>
          </a:p>
          <a:p>
            <a:r>
              <a:rPr lang="en-GB" sz="1400" b="1" dirty="0" smtClean="0"/>
              <a:t>Functional </a:t>
            </a:r>
            <a:r>
              <a:rPr lang="en-GB" sz="1400" b="1" dirty="0"/>
              <a:t>Diversity</a:t>
            </a:r>
            <a:endParaRPr lang="fr-FR" sz="1400" dirty="0"/>
          </a:p>
          <a:p>
            <a:pPr>
              <a:lnSpc>
                <a:spcPct val="50000"/>
              </a:lnSpc>
            </a:pPr>
            <a:r>
              <a:rPr lang="en-GB" sz="1400" dirty="0"/>
              <a:t> </a:t>
            </a:r>
            <a:endParaRPr lang="fr-FR" sz="1400" dirty="0"/>
          </a:p>
          <a:p>
            <a:r>
              <a:rPr lang="en-GB" sz="1400" dirty="0"/>
              <a:t>Both the different functional types and number of functionally equivalent species in an ecosystem contributes to its functional </a:t>
            </a:r>
            <a:r>
              <a:rPr lang="en-GB" sz="1400" dirty="0" smtClean="0"/>
              <a:t>diversity. </a:t>
            </a:r>
            <a:r>
              <a:rPr lang="en-GB" sz="1400" dirty="0"/>
              <a:t>A larger functional diversity </a:t>
            </a:r>
            <a:r>
              <a:rPr lang="en-GB" sz="1400" dirty="0" smtClean="0"/>
              <a:t>means </a:t>
            </a:r>
            <a:r>
              <a:rPr lang="en-GB" sz="1400" dirty="0"/>
              <a:t>the ecosystem is more stable, as some species will react well to environmental stress, </a:t>
            </a:r>
            <a:r>
              <a:rPr lang="en-GB" sz="1400" dirty="0" smtClean="0"/>
              <a:t>while a </a:t>
            </a:r>
            <a:r>
              <a:rPr lang="en-GB" sz="1400" dirty="0"/>
              <a:t>low </a:t>
            </a:r>
            <a:r>
              <a:rPr lang="en-GB" sz="1400" dirty="0" smtClean="0"/>
              <a:t>one means </a:t>
            </a:r>
            <a:r>
              <a:rPr lang="en-GB" sz="1400" dirty="0"/>
              <a:t>the community </a:t>
            </a:r>
            <a:r>
              <a:rPr lang="en-GB" sz="1400" dirty="0" smtClean="0"/>
              <a:t>can </a:t>
            </a:r>
            <a:r>
              <a:rPr lang="en-GB" sz="1400" dirty="0"/>
              <a:t>react poorly to change. </a:t>
            </a:r>
            <a:endParaRPr lang="fr-FR" sz="1400" dirty="0"/>
          </a:p>
          <a:p>
            <a:endParaRPr lang="fr-FR" sz="1400" dirty="0"/>
          </a:p>
          <a:p>
            <a:r>
              <a:rPr lang="en-GB" sz="1400" dirty="0"/>
              <a:t> </a:t>
            </a:r>
            <a:endParaRPr lang="fr-FR" sz="1400" dirty="0"/>
          </a:p>
          <a:p>
            <a:endParaRPr lang="fr-FR" sz="1400" dirty="0"/>
          </a:p>
        </p:txBody>
      </p:sp>
    </p:spTree>
    <p:extLst>
      <p:ext uri="{BB962C8B-B14F-4D97-AF65-F5344CB8AC3E}">
        <p14:creationId xmlns:p14="http://schemas.microsoft.com/office/powerpoint/2010/main" val="3656981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Diversity, Ecosystem Functions and stability (2)</a:t>
            </a:r>
            <a:r>
              <a:rPr lang="fr-FR" sz="2000" dirty="0" smtClean="0"/>
              <a:t> </a:t>
            </a:r>
            <a:endParaRPr lang="fr-FR" sz="2000" dirty="0"/>
          </a:p>
        </p:txBody>
      </p:sp>
      <p:sp>
        <p:nvSpPr>
          <p:cNvPr id="3" name="Rectangle 2"/>
          <p:cNvSpPr/>
          <p:nvPr/>
        </p:nvSpPr>
        <p:spPr>
          <a:xfrm>
            <a:off x="685800" y="1371934"/>
            <a:ext cx="7931849" cy="4724370"/>
          </a:xfrm>
          <a:prstGeom prst="rect">
            <a:avLst/>
          </a:prstGeom>
        </p:spPr>
        <p:txBody>
          <a:bodyPr wrap="square">
            <a:spAutoFit/>
          </a:bodyPr>
          <a:lstStyle/>
          <a:p>
            <a:pPr>
              <a:lnSpc>
                <a:spcPct val="50000"/>
              </a:lnSpc>
            </a:pPr>
            <a:endParaRPr lang="fr-FR" sz="1400" dirty="0" smtClean="0"/>
          </a:p>
          <a:p>
            <a:r>
              <a:rPr lang="en-GB" sz="1400" dirty="0"/>
              <a:t>There are many theories </a:t>
            </a:r>
            <a:r>
              <a:rPr lang="en-GB" sz="1400" dirty="0" smtClean="0"/>
              <a:t>on </a:t>
            </a:r>
            <a:r>
              <a:rPr lang="en-GB" sz="1400" dirty="0"/>
              <a:t>how the number of species affects ecosystem functions. </a:t>
            </a:r>
            <a:endParaRPr lang="en-GB" sz="1400" dirty="0" smtClean="0"/>
          </a:p>
          <a:p>
            <a:r>
              <a:rPr lang="en-GB" sz="1400" dirty="0" smtClean="0"/>
              <a:t>One </a:t>
            </a:r>
            <a:r>
              <a:rPr lang="en-GB" sz="1400" dirty="0"/>
              <a:t>of these is the redundancy hypothesis which assumes that the rate of ecosystem </a:t>
            </a:r>
            <a:endParaRPr lang="en-GB" sz="1400" dirty="0" smtClean="0"/>
          </a:p>
          <a:p>
            <a:r>
              <a:rPr lang="en-GB" sz="1400" dirty="0" smtClean="0"/>
              <a:t>functions </a:t>
            </a:r>
            <a:r>
              <a:rPr lang="en-GB" sz="1400" dirty="0"/>
              <a:t>increases as more species are present, but only up to a point. After this </a:t>
            </a:r>
            <a:endParaRPr lang="en-GB" sz="1400" dirty="0" smtClean="0"/>
          </a:p>
          <a:p>
            <a:r>
              <a:rPr lang="en-GB" sz="1400" dirty="0" smtClean="0"/>
              <a:t>point</a:t>
            </a:r>
            <a:r>
              <a:rPr lang="en-GB" sz="1400" dirty="0"/>
              <a:t>, more species are redundant and do not have any additional effect on </a:t>
            </a:r>
            <a:endParaRPr lang="en-GB" sz="1400" dirty="0" smtClean="0"/>
          </a:p>
          <a:p>
            <a:r>
              <a:rPr lang="en-GB" sz="1400" dirty="0" smtClean="0"/>
              <a:t>ecosystem </a:t>
            </a:r>
            <a:r>
              <a:rPr lang="en-GB" sz="1400" dirty="0"/>
              <a:t>functions. In this theory the loss of species has no initial effect, but after </a:t>
            </a:r>
            <a:endParaRPr lang="en-GB" sz="1400" dirty="0" smtClean="0"/>
          </a:p>
          <a:p>
            <a:r>
              <a:rPr lang="en-GB" sz="1400" dirty="0" smtClean="0"/>
              <a:t>a </a:t>
            </a:r>
            <a:r>
              <a:rPr lang="en-GB" sz="1400" dirty="0"/>
              <a:t>certain point functions begin to suffer. </a:t>
            </a:r>
            <a:endParaRPr lang="fr-FR" sz="1400" dirty="0"/>
          </a:p>
          <a:p>
            <a:pPr>
              <a:lnSpc>
                <a:spcPct val="50000"/>
              </a:lnSpc>
            </a:pPr>
            <a:endParaRPr lang="en-GB" sz="1400" dirty="0"/>
          </a:p>
          <a:p>
            <a:pPr marL="1611313"/>
            <a:r>
              <a:rPr lang="en-GB" sz="1400" dirty="0"/>
              <a:t>Another theory, the rivet hypothesis claims that each species added to an ecosystem increases </a:t>
            </a:r>
            <a:r>
              <a:rPr lang="en-GB" sz="1400" dirty="0" smtClean="0"/>
              <a:t>its </a:t>
            </a:r>
            <a:r>
              <a:rPr lang="en-GB" sz="1400" dirty="0"/>
              <a:t>functions, although the increase in function </a:t>
            </a:r>
            <a:r>
              <a:rPr lang="en-GB" sz="1400" dirty="0" smtClean="0"/>
              <a:t>increases </a:t>
            </a:r>
            <a:r>
              <a:rPr lang="en-GB" sz="1400" dirty="0"/>
              <a:t>more slowly as more </a:t>
            </a:r>
            <a:r>
              <a:rPr lang="en-GB" sz="1400" dirty="0" smtClean="0"/>
              <a:t>species are </a:t>
            </a:r>
            <a:r>
              <a:rPr lang="en-GB" sz="1400" dirty="0"/>
              <a:t>included. In this model any loss of diversity should be noticeable</a:t>
            </a:r>
            <a:r>
              <a:rPr lang="en-GB" sz="1400" dirty="0" smtClean="0"/>
              <a:t>.</a:t>
            </a:r>
            <a:endParaRPr lang="fr-FR" sz="1400" dirty="0" smtClean="0"/>
          </a:p>
          <a:p>
            <a:pPr>
              <a:lnSpc>
                <a:spcPct val="50000"/>
              </a:lnSpc>
              <a:tabLst>
                <a:tab pos="1790700" algn="l"/>
              </a:tabLst>
            </a:pPr>
            <a:endParaRPr lang="fr-FR" sz="1400" dirty="0"/>
          </a:p>
          <a:p>
            <a:pPr>
              <a:tabLst>
                <a:tab pos="1611313" algn="l"/>
              </a:tabLst>
            </a:pPr>
            <a:r>
              <a:rPr lang="en-GB" sz="1400" dirty="0" smtClean="0"/>
              <a:t>	Opposed </a:t>
            </a:r>
            <a:r>
              <a:rPr lang="en-GB" sz="1400" dirty="0"/>
              <a:t>to theories assuming a definite relationship between diversity and </a:t>
            </a:r>
            <a:r>
              <a:rPr lang="en-GB" sz="1400" dirty="0" smtClean="0"/>
              <a:t>		ecosystem </a:t>
            </a:r>
            <a:r>
              <a:rPr lang="en-GB" sz="1400" dirty="0"/>
              <a:t>functions is the idea that there is no fixed relationship, and that the functions of </a:t>
            </a:r>
            <a:r>
              <a:rPr lang="en-GB" sz="1400" dirty="0" smtClean="0"/>
              <a:t>ecosystems </a:t>
            </a:r>
            <a:r>
              <a:rPr lang="en-GB" sz="1400" dirty="0"/>
              <a:t>are the result of </a:t>
            </a:r>
            <a:r>
              <a:rPr lang="en-GB" sz="1400" dirty="0" smtClean="0"/>
              <a:t>interactions </a:t>
            </a:r>
            <a:r>
              <a:rPr lang="en-GB" sz="1400" dirty="0"/>
              <a:t>between species. In this case what is important is not how many species are present but which species are present together and what environment they are in. </a:t>
            </a:r>
            <a:endParaRPr lang="fr-FR" sz="1400" dirty="0"/>
          </a:p>
          <a:p>
            <a:r>
              <a:rPr lang="en-GB" sz="1400" dirty="0"/>
              <a:t> </a:t>
            </a:r>
            <a:endParaRPr lang="en-GB" sz="1400" dirty="0" smtClean="0"/>
          </a:p>
          <a:p>
            <a:r>
              <a:rPr lang="en-GB" sz="1400" dirty="0"/>
              <a:t>Whatever the theory there is a fundamental </a:t>
            </a:r>
            <a:r>
              <a:rPr lang="en-GB" sz="1400" dirty="0" smtClean="0"/>
              <a:t>question: </a:t>
            </a:r>
            <a:r>
              <a:rPr lang="en-GB" sz="1400" b="1" dirty="0" smtClean="0"/>
              <a:t>does diversity </a:t>
            </a:r>
            <a:r>
              <a:rPr lang="en-GB" sz="1400" b="1" dirty="0"/>
              <a:t>lead to </a:t>
            </a:r>
            <a:r>
              <a:rPr lang="en-GB" sz="1400" b="1" dirty="0" smtClean="0"/>
              <a:t>stability</a:t>
            </a:r>
            <a:r>
              <a:rPr lang="en-GB" sz="1400" b="1" dirty="0"/>
              <a:t>?</a:t>
            </a:r>
            <a:r>
              <a:rPr lang="fr-FR" sz="1400" dirty="0"/>
              <a:t> </a:t>
            </a:r>
          </a:p>
          <a:p>
            <a:r>
              <a:rPr lang="en-GB" sz="1400" dirty="0"/>
              <a:t> As with many topics in biodiversity, there are different ways of expressing stability. One way is to define it as the ability of a system to return to its original state after being disturbed, so how quickly it can return and how large a disturbance it can return from are key variables. Another definition is how resistant to change the system is in the first place. No matter what the definition used, however, there are definite trends that appear</a:t>
            </a:r>
            <a:r>
              <a:rPr lang="en-GB" sz="1400" dirty="0" smtClean="0"/>
              <a:t>.</a:t>
            </a:r>
            <a:endParaRPr lang="fr-FR" sz="1400" dirty="0"/>
          </a:p>
        </p:txBody>
      </p:sp>
      <p:pic>
        <p:nvPicPr>
          <p:cNvPr id="6145"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874" y="1560320"/>
            <a:ext cx="1304156" cy="126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60" y="2829737"/>
            <a:ext cx="1305735" cy="12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928644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fr-FR" sz="2000" b="1" dirty="0" err="1" smtClean="0"/>
              <a:t>Environmental</a:t>
            </a:r>
            <a:r>
              <a:rPr lang="fr-FR" sz="2000" b="1" dirty="0" smtClean="0"/>
              <a:t> </a:t>
            </a:r>
            <a:r>
              <a:rPr lang="fr-FR" sz="2000" b="1" dirty="0" err="1" smtClean="0"/>
              <a:t>degradations</a:t>
            </a:r>
            <a:endParaRPr lang="fr-FR" sz="2000" dirty="0"/>
          </a:p>
        </p:txBody>
      </p:sp>
      <p:sp>
        <p:nvSpPr>
          <p:cNvPr id="3" name="Rectangle 2"/>
          <p:cNvSpPr/>
          <p:nvPr/>
        </p:nvSpPr>
        <p:spPr>
          <a:xfrm>
            <a:off x="685800" y="1371934"/>
            <a:ext cx="7931849" cy="4832092"/>
          </a:xfrm>
          <a:prstGeom prst="rect">
            <a:avLst/>
          </a:prstGeom>
        </p:spPr>
        <p:txBody>
          <a:bodyPr wrap="square">
            <a:spAutoFit/>
          </a:bodyPr>
          <a:lstStyle/>
          <a:p>
            <a:r>
              <a:rPr lang="en-GB" sz="1400" dirty="0" smtClean="0"/>
              <a:t>Environmental degradation is the deterioration of the environment through depletion of resources (air, water, soil), the destruction of ecosystems and the extinction of wildlife. It is defined as any change or deleterious or undesirable disturbance to the environment.  UN defines environmental degradation as “</a:t>
            </a:r>
            <a:r>
              <a:rPr lang="en-GB" sz="1400" i="1" dirty="0" smtClean="0"/>
              <a:t>The reduction of the capacity of the environment to meet social and ecological objectives, and needs</a:t>
            </a:r>
            <a:r>
              <a:rPr lang="en-GB" sz="1400" dirty="0" smtClean="0"/>
              <a:t>”. Environmental degradation is of many types. When natural habitats are destroyed or natural resources are depleted, the environment is degraded. Efforts to counteract this problem include environmental protection and environmental resources management.</a:t>
            </a:r>
          </a:p>
          <a:p>
            <a:pPr>
              <a:lnSpc>
                <a:spcPct val="50000"/>
              </a:lnSpc>
            </a:pPr>
            <a:r>
              <a:rPr lang="en-GB" sz="1400" b="1" i="1" dirty="0"/>
              <a:t> </a:t>
            </a:r>
            <a:endParaRPr lang="fr-FR" sz="1400" b="1" i="1" dirty="0"/>
          </a:p>
          <a:p>
            <a:r>
              <a:rPr lang="en-GB" sz="1400" dirty="0"/>
              <a:t>The primary cause of environmental degradation is human disturbance. </a:t>
            </a:r>
            <a:r>
              <a:rPr lang="en-GB" sz="1400" dirty="0" smtClean="0"/>
              <a:t>This degradation </a:t>
            </a:r>
            <a:r>
              <a:rPr lang="en-GB" sz="1400" dirty="0"/>
              <a:t>is caused by the combination of </a:t>
            </a:r>
            <a:r>
              <a:rPr lang="en-GB" sz="1400" dirty="0" smtClean="0"/>
              <a:t>a large </a:t>
            </a:r>
            <a:r>
              <a:rPr lang="en-GB" sz="1400" dirty="0"/>
              <a:t>and increasing human population, </a:t>
            </a:r>
            <a:r>
              <a:rPr lang="en-GB" sz="1400" dirty="0" smtClean="0"/>
              <a:t>fast </a:t>
            </a:r>
            <a:r>
              <a:rPr lang="en-GB" sz="1400" dirty="0"/>
              <a:t>economic </a:t>
            </a:r>
            <a:r>
              <a:rPr lang="en-GB" sz="1400" dirty="0" smtClean="0"/>
              <a:t>growth, depleting resources and  pollution. The </a:t>
            </a:r>
            <a:r>
              <a:rPr lang="en-GB" sz="1400" dirty="0"/>
              <a:t>degree </a:t>
            </a:r>
            <a:r>
              <a:rPr lang="en-GB" sz="1400" dirty="0" smtClean="0"/>
              <a:t>of the environmental degradation varies </a:t>
            </a:r>
            <a:r>
              <a:rPr lang="en-GB" sz="1400" dirty="0"/>
              <a:t>with the cause, the habitat, and the plants and animals that inhabit it.</a:t>
            </a:r>
            <a:endParaRPr lang="fr-FR" sz="1400" dirty="0"/>
          </a:p>
          <a:p>
            <a:pPr>
              <a:lnSpc>
                <a:spcPct val="50000"/>
              </a:lnSpc>
            </a:pPr>
            <a:r>
              <a:rPr lang="en-GB" sz="1400" dirty="0"/>
              <a:t> </a:t>
            </a:r>
            <a:endParaRPr lang="fr-FR" sz="1400" dirty="0"/>
          </a:p>
          <a:p>
            <a:r>
              <a:rPr lang="en-GB" sz="1400" dirty="0"/>
              <a:t>Nevertheless, even if environmental degradation is </a:t>
            </a:r>
            <a:r>
              <a:rPr lang="en-GB" sz="1400" dirty="0" smtClean="0"/>
              <a:t>associated </a:t>
            </a:r>
            <a:r>
              <a:rPr lang="en-GB" sz="1400" dirty="0"/>
              <a:t>with </a:t>
            </a:r>
            <a:r>
              <a:rPr lang="en-GB" sz="1400" dirty="0" smtClean="0"/>
              <a:t>human activities, </a:t>
            </a:r>
            <a:r>
              <a:rPr lang="en-GB" sz="1400" dirty="0"/>
              <a:t>the fact is that environments are also constantly changing over time. With or without the impact of human activities, some ecosystems degrade over time to the point where they die. Things like landslides, earthquakes, tsunamis, hurricanes, and wildfires can completely decimate local plant and animal communities to the point where they can no longer function. This can either come about through physical destruction via natural disaster, or by the long-term degradation of resources by the introduction of an invasive alien species to a new habitat. The latter often occurs after hurricanes, when lizards and insects are washed across small stretches of water to foreign environments. Sometimes, the environment cannot keep up with the new species, and degradation can occur.</a:t>
            </a:r>
            <a:endParaRPr lang="fr-FR" sz="1400" dirty="0"/>
          </a:p>
          <a:p>
            <a:r>
              <a:rPr lang="en-GB" sz="1400" dirty="0"/>
              <a:t> </a:t>
            </a:r>
            <a:endParaRPr lang="fr-FR" sz="1400" dirty="0"/>
          </a:p>
        </p:txBody>
      </p:sp>
    </p:spTree>
    <p:extLst>
      <p:ext uri="{BB962C8B-B14F-4D97-AF65-F5344CB8AC3E}">
        <p14:creationId xmlns:p14="http://schemas.microsoft.com/office/powerpoint/2010/main" val="26420294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Water resources deterioration</a:t>
            </a:r>
            <a:endParaRPr lang="en-GB" sz="2000" dirty="0"/>
          </a:p>
        </p:txBody>
      </p:sp>
      <p:sp>
        <p:nvSpPr>
          <p:cNvPr id="3" name="Rectangle 2"/>
          <p:cNvSpPr/>
          <p:nvPr/>
        </p:nvSpPr>
        <p:spPr>
          <a:xfrm>
            <a:off x="685800" y="1269655"/>
            <a:ext cx="7931849" cy="4939813"/>
          </a:xfrm>
          <a:prstGeom prst="rect">
            <a:avLst/>
          </a:prstGeom>
        </p:spPr>
        <p:txBody>
          <a:bodyPr wrap="square">
            <a:spAutoFit/>
          </a:bodyPr>
          <a:lstStyle/>
          <a:p>
            <a:r>
              <a:rPr lang="en-GB" sz="1400" dirty="0"/>
              <a:t>One major component of environmental degradation is the depletion of the resource of fresh </a:t>
            </a:r>
            <a:r>
              <a:rPr lang="en-GB" sz="1400" dirty="0" smtClean="0"/>
              <a:t>water. </a:t>
            </a:r>
            <a:r>
              <a:rPr lang="en-GB" sz="1400" dirty="0"/>
              <a:t>O</a:t>
            </a:r>
            <a:r>
              <a:rPr lang="en-GB" sz="1400" dirty="0" smtClean="0"/>
              <a:t>nly </a:t>
            </a:r>
            <a:r>
              <a:rPr lang="en-GB" sz="1400" dirty="0"/>
              <a:t>2.5% of all of the water on Earth is fresh </a:t>
            </a:r>
            <a:r>
              <a:rPr lang="en-GB" sz="1400" dirty="0" smtClean="0"/>
              <a:t>water,  </a:t>
            </a:r>
            <a:r>
              <a:rPr lang="en-GB" sz="1400" dirty="0"/>
              <a:t>70% of which is frozen in ice caps, so only 30% of the 2.5% of fresh water is available for consumption. Fresh water is an exceptionally important resource, since </a:t>
            </a:r>
            <a:r>
              <a:rPr lang="en-GB" sz="1400" dirty="0" smtClean="0"/>
              <a:t>water transports </a:t>
            </a:r>
            <a:r>
              <a:rPr lang="en-GB" sz="1400" dirty="0"/>
              <a:t>nutrients and chemicals within the biosphere to all forms of life, sustains both plants and animals, and moulds the surface of the Earth with transportation and deposition of materials. </a:t>
            </a:r>
            <a:endParaRPr lang="fr-FR" sz="1400" dirty="0"/>
          </a:p>
          <a:p>
            <a:pPr>
              <a:lnSpc>
                <a:spcPct val="50000"/>
              </a:lnSpc>
            </a:pPr>
            <a:r>
              <a:rPr lang="en-GB" sz="1400" dirty="0"/>
              <a:t> </a:t>
            </a:r>
            <a:endParaRPr lang="fr-FR" sz="1400" dirty="0"/>
          </a:p>
          <a:p>
            <a:r>
              <a:rPr lang="en-GB" sz="1400" dirty="0"/>
              <a:t>The current uses of fresh water account for 95% of its consumption; approximately 85% </a:t>
            </a:r>
            <a:r>
              <a:rPr lang="en-GB" sz="1400" dirty="0" smtClean="0"/>
              <a:t>for </a:t>
            </a:r>
            <a:r>
              <a:rPr lang="en-GB" sz="1400" dirty="0"/>
              <a:t>irrigation, 6% </a:t>
            </a:r>
            <a:r>
              <a:rPr lang="en-GB" sz="1400" dirty="0" smtClean="0"/>
              <a:t>for domestic </a:t>
            </a:r>
            <a:r>
              <a:rPr lang="en-GB" sz="1400" dirty="0"/>
              <a:t>purposes and 4% </a:t>
            </a:r>
            <a:r>
              <a:rPr lang="en-GB" sz="1400" dirty="0" smtClean="0"/>
              <a:t>for industry.  30% of the population is facing </a:t>
            </a:r>
            <a:r>
              <a:rPr lang="en-GB" sz="1400" dirty="0"/>
              <a:t>water shortages</a:t>
            </a:r>
            <a:r>
              <a:rPr lang="en-GB" sz="1400" dirty="0" smtClean="0"/>
              <a:t>, 20% live </a:t>
            </a:r>
            <a:r>
              <a:rPr lang="en-GB" sz="1400" dirty="0"/>
              <a:t>in areas of physical water scarcity, and </a:t>
            </a:r>
            <a:r>
              <a:rPr lang="en-GB" sz="1400" dirty="0" smtClean="0"/>
              <a:t>25% live </a:t>
            </a:r>
            <a:r>
              <a:rPr lang="en-GB" sz="1400" dirty="0"/>
              <a:t>in a developing country that lacks the </a:t>
            </a:r>
            <a:r>
              <a:rPr lang="en-GB" sz="1400" dirty="0" smtClean="0"/>
              <a:t>infrastructure </a:t>
            </a:r>
            <a:r>
              <a:rPr lang="en-GB" sz="1400" dirty="0"/>
              <a:t>to use water from </a:t>
            </a:r>
            <a:r>
              <a:rPr lang="en-GB" sz="1400" dirty="0" smtClean="0"/>
              <a:t>rivers </a:t>
            </a:r>
            <a:r>
              <a:rPr lang="en-GB" sz="1400" dirty="0"/>
              <a:t>and aquifers. Water scarcity </a:t>
            </a:r>
            <a:r>
              <a:rPr lang="en-GB" sz="1400" dirty="0" smtClean="0"/>
              <a:t>will be </a:t>
            </a:r>
            <a:r>
              <a:rPr lang="en-GB" sz="1400" dirty="0"/>
              <a:t>an increasing </a:t>
            </a:r>
            <a:r>
              <a:rPr lang="en-GB" sz="1400" dirty="0" smtClean="0"/>
              <a:t>problem </a:t>
            </a:r>
            <a:r>
              <a:rPr lang="en-GB" sz="1400" dirty="0"/>
              <a:t>in the </a:t>
            </a:r>
            <a:r>
              <a:rPr lang="en-GB" sz="1400" dirty="0" smtClean="0"/>
              <a:t>future as a result of population </a:t>
            </a:r>
            <a:r>
              <a:rPr lang="en-GB" sz="1400" dirty="0"/>
              <a:t>growth, increased urbanization, higher standards of living, tourism and climate change. </a:t>
            </a:r>
            <a:endParaRPr lang="fr-FR" sz="1400" dirty="0"/>
          </a:p>
          <a:p>
            <a:pPr>
              <a:lnSpc>
                <a:spcPct val="50000"/>
              </a:lnSpc>
            </a:pPr>
            <a:r>
              <a:rPr lang="en-GB" sz="1400" dirty="0"/>
              <a:t> </a:t>
            </a:r>
            <a:endParaRPr lang="fr-FR" sz="1400" dirty="0"/>
          </a:p>
          <a:p>
            <a:r>
              <a:rPr lang="en-GB" sz="1400" dirty="0"/>
              <a:t>A rise in global temperatures is also predicted to correlate with an increase in global precipitation, but because increased runoff, floods, increased rates of soil erosion and mass movement of land should lead to a decline in water quality, </a:t>
            </a:r>
            <a:r>
              <a:rPr lang="en-GB" sz="1400" dirty="0" smtClean="0"/>
              <a:t>while </a:t>
            </a:r>
            <a:r>
              <a:rPr lang="en-GB" sz="1400" dirty="0"/>
              <a:t>water will carry more nutrients, it will also carry more contaminants.</a:t>
            </a:r>
            <a:endParaRPr lang="fr-FR" sz="1400" dirty="0"/>
          </a:p>
          <a:p>
            <a:pPr>
              <a:lnSpc>
                <a:spcPct val="50000"/>
              </a:lnSpc>
            </a:pPr>
            <a:r>
              <a:rPr lang="en-GB" sz="1400" b="1" dirty="0"/>
              <a:t> </a:t>
            </a:r>
            <a:endParaRPr lang="fr-FR" sz="1400" b="1" dirty="0"/>
          </a:p>
          <a:p>
            <a:r>
              <a:rPr lang="en-GB" sz="1400" dirty="0"/>
              <a:t>Furthermore, water use will rise with population while the lack of water will be aggravated by decreases in stream flow and groundwater caused by climate change. An increased population means increased withdrawals from the water supply for domestic, </a:t>
            </a:r>
            <a:r>
              <a:rPr lang="en-GB" sz="1400" dirty="0" smtClean="0"/>
              <a:t>industrial and agricultural uses. Agriculture is believed </a:t>
            </a:r>
            <a:r>
              <a:rPr lang="en-GB" sz="1400" dirty="0"/>
              <a:t>to be the major non-climate driver of environmental change and water </a:t>
            </a:r>
            <a:r>
              <a:rPr lang="en-GB" sz="1400" dirty="0" smtClean="0"/>
              <a:t>deterioration because of the increasing population. </a:t>
            </a:r>
            <a:r>
              <a:rPr lang="en-GB" sz="1400" dirty="0"/>
              <a:t>Urbanization causes overcrowding and increasingly unsanitary living conditions, especially in developing countries, which in turn exposes </a:t>
            </a:r>
            <a:r>
              <a:rPr lang="en-GB" sz="1400" dirty="0" smtClean="0"/>
              <a:t>more </a:t>
            </a:r>
            <a:r>
              <a:rPr lang="en-GB" sz="1400" dirty="0"/>
              <a:t>people to disease. About 79% of the world’s population is in developing countries, which lack access to sanitary water and sewer systems, giving rises to disease and deaths from contaminated water and increased numbers of disease-carrying insects. </a:t>
            </a:r>
            <a:endParaRPr lang="fr-FR" sz="1400" dirty="0"/>
          </a:p>
        </p:txBody>
      </p:sp>
    </p:spTree>
    <p:extLst>
      <p:ext uri="{BB962C8B-B14F-4D97-AF65-F5344CB8AC3E}">
        <p14:creationId xmlns:p14="http://schemas.microsoft.com/office/powerpoint/2010/main" val="354819610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Climate change</a:t>
            </a:r>
            <a:endParaRPr lang="en-GB" sz="2000" dirty="0"/>
          </a:p>
        </p:txBody>
      </p:sp>
      <p:sp>
        <p:nvSpPr>
          <p:cNvPr id="3" name="Rectangle 2"/>
          <p:cNvSpPr/>
          <p:nvPr/>
        </p:nvSpPr>
        <p:spPr>
          <a:xfrm>
            <a:off x="685800" y="1094646"/>
            <a:ext cx="7931849" cy="5801587"/>
          </a:xfrm>
          <a:prstGeom prst="rect">
            <a:avLst/>
          </a:prstGeom>
        </p:spPr>
        <p:txBody>
          <a:bodyPr wrap="square">
            <a:spAutoFit/>
          </a:bodyPr>
          <a:lstStyle/>
          <a:p>
            <a:r>
              <a:rPr lang="en-GB" sz="1400" dirty="0"/>
              <a:t>Climate dictates much of the way the world is. All over the planet climate differs and human activities, such as agriculture, have developed according to local climatic conditions. Just as humans are influenced by the climate, they have also influenced our global </a:t>
            </a:r>
            <a:r>
              <a:rPr lang="en-GB" sz="1400" dirty="0" smtClean="0"/>
              <a:t>climate through demography, industry, agriculture,... . </a:t>
            </a:r>
            <a:endParaRPr lang="fr-FR" sz="1400" dirty="0" smtClean="0"/>
          </a:p>
          <a:p>
            <a:pPr>
              <a:lnSpc>
                <a:spcPct val="50000"/>
              </a:lnSpc>
            </a:pPr>
            <a:endParaRPr lang="en-GB" sz="1400" b="1" dirty="0" smtClean="0"/>
          </a:p>
          <a:p>
            <a:r>
              <a:rPr lang="en-GB" sz="1400" b="1" dirty="0" smtClean="0"/>
              <a:t>• </a:t>
            </a:r>
            <a:r>
              <a:rPr lang="en-GB" sz="1400" b="1" dirty="0"/>
              <a:t>Climate change and temperature</a:t>
            </a:r>
            <a:endParaRPr lang="fr-FR" sz="1400" b="1" dirty="0"/>
          </a:p>
          <a:p>
            <a:r>
              <a:rPr lang="en-GB" sz="1400" dirty="0" smtClean="0"/>
              <a:t>It </a:t>
            </a:r>
            <a:r>
              <a:rPr lang="en-GB" sz="1400" dirty="0"/>
              <a:t>is predicted that the mean global temperature will rise in the coming years due to a number of </a:t>
            </a:r>
            <a:r>
              <a:rPr lang="en-GB" sz="1400" dirty="0" smtClean="0"/>
              <a:t>factors </a:t>
            </a:r>
            <a:r>
              <a:rPr lang="en-GB" sz="1400" dirty="0"/>
              <a:t>affecting the </a:t>
            </a:r>
            <a:r>
              <a:rPr lang="en-GB" sz="1400" dirty="0" smtClean="0"/>
              <a:t>climate, mainly due to the rise of </a:t>
            </a:r>
            <a:r>
              <a:rPr lang="en-GB" sz="1400" dirty="0"/>
              <a:t>atmospheric CO2 </a:t>
            </a:r>
            <a:r>
              <a:rPr lang="en-GB" sz="1400" dirty="0" smtClean="0"/>
              <a:t>that will </a:t>
            </a:r>
            <a:r>
              <a:rPr lang="en-GB" sz="1400" dirty="0"/>
              <a:t>influence water resources (evaporation, plants transpiration, soil moisture, groundwater supplies, decrease </a:t>
            </a:r>
            <a:r>
              <a:rPr lang="en-GB" sz="1400" dirty="0" smtClean="0"/>
              <a:t>and melt in </a:t>
            </a:r>
            <a:r>
              <a:rPr lang="en-GB" sz="1400" dirty="0"/>
              <a:t>snowpack and </a:t>
            </a:r>
            <a:r>
              <a:rPr lang="en-GB" sz="1400" dirty="0" smtClean="0"/>
              <a:t>glaciers, </a:t>
            </a:r>
            <a:r>
              <a:rPr lang="en-GB" sz="1400" dirty="0"/>
              <a:t>thermal expansion of water and rise in sea level, disease with bacterial development, …). </a:t>
            </a:r>
            <a:endParaRPr lang="fr-FR" sz="1400" dirty="0"/>
          </a:p>
          <a:p>
            <a:pPr>
              <a:lnSpc>
                <a:spcPct val="50000"/>
              </a:lnSpc>
            </a:pPr>
            <a:endParaRPr lang="en-GB" sz="1400" b="1" dirty="0" smtClean="0"/>
          </a:p>
          <a:p>
            <a:r>
              <a:rPr lang="en-GB" sz="1400" b="1" dirty="0" smtClean="0"/>
              <a:t>• </a:t>
            </a:r>
            <a:r>
              <a:rPr lang="en-GB" sz="1400" b="1" dirty="0"/>
              <a:t>Climate change and precipitation</a:t>
            </a:r>
            <a:endParaRPr lang="fr-FR" sz="1400" dirty="0"/>
          </a:p>
          <a:p>
            <a:r>
              <a:rPr lang="en-GB" sz="1400" dirty="0"/>
              <a:t>M</a:t>
            </a:r>
            <a:r>
              <a:rPr lang="en-GB" sz="1400" dirty="0" smtClean="0"/>
              <a:t>odels </a:t>
            </a:r>
            <a:r>
              <a:rPr lang="en-GB" sz="1400" dirty="0"/>
              <a:t>show that while some regions should expect an increase in </a:t>
            </a:r>
            <a:r>
              <a:rPr lang="en-GB" sz="1400" dirty="0" smtClean="0"/>
              <a:t>precipitation (tropics, higher latitudes), others  are </a:t>
            </a:r>
            <a:r>
              <a:rPr lang="en-GB" sz="1400" dirty="0"/>
              <a:t>expected to see a decrease, such as in the subtropics; this will </a:t>
            </a:r>
            <a:r>
              <a:rPr lang="en-GB" sz="1400" dirty="0" smtClean="0"/>
              <a:t>cause </a:t>
            </a:r>
            <a:r>
              <a:rPr lang="en-GB" sz="1400" dirty="0"/>
              <a:t>a latitudinal variation in water distribution. The areas receiving more precipitation are also expected to receive this increase during their winter and actually become drier during their </a:t>
            </a:r>
            <a:r>
              <a:rPr lang="en-GB" sz="1400" dirty="0" smtClean="0"/>
              <a:t>summer.</a:t>
            </a:r>
            <a:r>
              <a:rPr lang="fr-FR" sz="1400" dirty="0"/>
              <a:t> </a:t>
            </a:r>
            <a:r>
              <a:rPr lang="en-GB" sz="1400" dirty="0" smtClean="0"/>
              <a:t>Vegetation </a:t>
            </a:r>
            <a:r>
              <a:rPr lang="en-GB" sz="1400" dirty="0"/>
              <a:t>patterns and growth rates will be directly affected by shifts in precipitation amount and distribution, which will in turn affect agriculture as well as natural ecosystems. Decreased precipitation will deprive </a:t>
            </a:r>
            <a:r>
              <a:rPr lang="en-GB" sz="1400" dirty="0" smtClean="0"/>
              <a:t>many areas </a:t>
            </a:r>
            <a:r>
              <a:rPr lang="en-GB" sz="1400" dirty="0"/>
              <a:t>of </a:t>
            </a:r>
            <a:r>
              <a:rPr lang="en-GB" sz="1400" dirty="0" smtClean="0"/>
              <a:t>water (water tables, dams, wetlands</a:t>
            </a:r>
            <a:r>
              <a:rPr lang="en-GB" sz="1400" dirty="0"/>
              <a:t>, rivers, </a:t>
            </a:r>
            <a:r>
              <a:rPr lang="en-GB" sz="1400" dirty="0" smtClean="0"/>
              <a:t>lakes </a:t>
            </a:r>
            <a:r>
              <a:rPr lang="en-GB" sz="1400" dirty="0"/>
              <a:t>to </a:t>
            </a:r>
            <a:r>
              <a:rPr lang="en-GB" sz="1400" dirty="0" smtClean="0"/>
              <a:t>empty).  </a:t>
            </a:r>
            <a:r>
              <a:rPr lang="en-GB" sz="1400" dirty="0"/>
              <a:t>Groundwater reserves will be depleted, and the remaining water has a greater chance of being of poor quality from saline or contaminants on the land surface.</a:t>
            </a:r>
            <a:endParaRPr lang="fr-FR" sz="1400" dirty="0"/>
          </a:p>
          <a:p>
            <a:pPr>
              <a:lnSpc>
                <a:spcPct val="50000"/>
              </a:lnSpc>
            </a:pPr>
            <a:r>
              <a:rPr lang="en-GB" sz="1400" dirty="0"/>
              <a:t> </a:t>
            </a:r>
            <a:endParaRPr lang="fr-FR" sz="1400" dirty="0"/>
          </a:p>
          <a:p>
            <a:r>
              <a:rPr lang="en-GB" sz="1400" b="1" dirty="0"/>
              <a:t>• Agriculture</a:t>
            </a:r>
            <a:endParaRPr lang="fr-FR" sz="1400" dirty="0"/>
          </a:p>
          <a:p>
            <a:r>
              <a:rPr lang="en-GB" sz="1400" dirty="0"/>
              <a:t>Agriculture is dependent on available soil moisture and </a:t>
            </a:r>
            <a:r>
              <a:rPr lang="en-GB" sz="1400" dirty="0" smtClean="0"/>
              <a:t>precipitation. With decreasing </a:t>
            </a:r>
            <a:r>
              <a:rPr lang="en-GB" sz="1400" dirty="0"/>
              <a:t>precipitation, soil moisture </a:t>
            </a:r>
            <a:r>
              <a:rPr lang="en-GB" sz="1400" dirty="0" smtClean="0"/>
              <a:t>will be reduced </a:t>
            </a:r>
            <a:r>
              <a:rPr lang="en-GB" sz="1400" dirty="0"/>
              <a:t>driving to an increase of </a:t>
            </a:r>
            <a:r>
              <a:rPr lang="en-GB" sz="1400" dirty="0" smtClean="0"/>
              <a:t>irrigation that </a:t>
            </a:r>
            <a:r>
              <a:rPr lang="en-GB" sz="1400" dirty="0"/>
              <a:t>damages streams and rivers from damming and removal of water, and increases salt and nutrient content in the environment leading to a strong </a:t>
            </a:r>
            <a:r>
              <a:rPr lang="en-GB" sz="1400" dirty="0" smtClean="0"/>
              <a:t>eutrophication. The </a:t>
            </a:r>
            <a:r>
              <a:rPr lang="en-GB" sz="1400" dirty="0"/>
              <a:t>transfer of water from agricultural to urban </a:t>
            </a:r>
            <a:r>
              <a:rPr lang="en-GB" sz="1400" dirty="0" smtClean="0"/>
              <a:t>use </a:t>
            </a:r>
            <a:r>
              <a:rPr lang="en-GB" sz="1400" dirty="0"/>
              <a:t>raises concerns about agricultural sustainability, rural </a:t>
            </a:r>
            <a:r>
              <a:rPr lang="en-GB" sz="1400" dirty="0" smtClean="0"/>
              <a:t>decline</a:t>
            </a:r>
            <a:r>
              <a:rPr lang="en-GB" sz="1400" dirty="0"/>
              <a:t>, food security, an increased carbon footprint from imported </a:t>
            </a:r>
            <a:r>
              <a:rPr lang="en-GB" sz="1400" dirty="0" smtClean="0"/>
              <a:t>food.</a:t>
            </a:r>
            <a:endParaRPr lang="fr-FR" sz="1400" dirty="0"/>
          </a:p>
          <a:p>
            <a:endParaRPr lang="fr-FR" sz="1400" dirty="0"/>
          </a:p>
          <a:p>
            <a:r>
              <a:rPr lang="en-GB" sz="1400" dirty="0" smtClean="0"/>
              <a:t>. </a:t>
            </a:r>
            <a:endParaRPr lang="fr-FR" sz="1400" dirty="0"/>
          </a:p>
        </p:txBody>
      </p:sp>
    </p:spTree>
    <p:extLst>
      <p:ext uri="{BB962C8B-B14F-4D97-AF65-F5344CB8AC3E}">
        <p14:creationId xmlns:p14="http://schemas.microsoft.com/office/powerpoint/2010/main" val="198858452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Nutrient pollution (1)</a:t>
            </a:r>
            <a:endParaRPr lang="en-GB" sz="2000" dirty="0"/>
          </a:p>
        </p:txBody>
      </p:sp>
      <p:sp>
        <p:nvSpPr>
          <p:cNvPr id="3" name="Rectangle 2"/>
          <p:cNvSpPr/>
          <p:nvPr/>
        </p:nvSpPr>
        <p:spPr>
          <a:xfrm>
            <a:off x="685800" y="1226601"/>
            <a:ext cx="7931849" cy="5478422"/>
          </a:xfrm>
          <a:prstGeom prst="rect">
            <a:avLst/>
          </a:prstGeom>
        </p:spPr>
        <p:txBody>
          <a:bodyPr wrap="square">
            <a:spAutoFit/>
          </a:bodyPr>
          <a:lstStyle/>
          <a:p>
            <a:r>
              <a:rPr lang="en-GB" sz="1400" b="1" dirty="0"/>
              <a:t> </a:t>
            </a:r>
            <a:r>
              <a:rPr lang="en-GB" sz="1400" dirty="0" smtClean="0"/>
              <a:t>Nutrient </a:t>
            </a:r>
            <a:r>
              <a:rPr lang="en-GB" sz="1400" dirty="0"/>
              <a:t>pollution released to freshwater and coastal areas comes from many diverse sources </a:t>
            </a:r>
            <a:r>
              <a:rPr lang="en-GB" sz="1400" dirty="0" smtClean="0"/>
              <a:t>(agriculture</a:t>
            </a:r>
            <a:r>
              <a:rPr lang="en-GB" sz="1400" dirty="0"/>
              <a:t>, aquaculture, septic tanks, urban wastewater, </a:t>
            </a:r>
            <a:r>
              <a:rPr lang="en-GB" sz="1400" dirty="0" smtClean="0"/>
              <a:t>urban storm water runoff, fossil </a:t>
            </a:r>
            <a:r>
              <a:rPr lang="en-GB" sz="1400" dirty="0"/>
              <a:t>fuel </a:t>
            </a:r>
            <a:r>
              <a:rPr lang="en-GB" sz="1400" dirty="0" smtClean="0"/>
              <a:t>combustion, industry</a:t>
            </a:r>
            <a:r>
              <a:rPr lang="en-GB" sz="1400" dirty="0"/>
              <a:t>)</a:t>
            </a:r>
            <a:r>
              <a:rPr lang="en-GB" sz="1400" dirty="0" smtClean="0"/>
              <a:t>. </a:t>
            </a:r>
            <a:r>
              <a:rPr lang="en-GB" sz="1400" dirty="0"/>
              <a:t>Nutrients enter aquatic ecosystems via the air, surface water, or </a:t>
            </a:r>
            <a:r>
              <a:rPr lang="en-GB" sz="1400" dirty="0" smtClean="0"/>
              <a:t>groundwater. From </a:t>
            </a:r>
            <a:r>
              <a:rPr lang="en-GB" sz="1400" dirty="0"/>
              <a:t>region to region, there are significant variations in </a:t>
            </a:r>
            <a:r>
              <a:rPr lang="en-GB" sz="1400" dirty="0" smtClean="0"/>
              <a:t>nutrient sources: in USA and EU, </a:t>
            </a:r>
            <a:r>
              <a:rPr lang="en-GB" sz="1400" dirty="0"/>
              <a:t>agricultural </a:t>
            </a:r>
            <a:r>
              <a:rPr lang="en-GB" sz="1400" dirty="0" smtClean="0"/>
              <a:t>sources (commercial fertilizers, animal manure) are </a:t>
            </a:r>
            <a:r>
              <a:rPr lang="en-GB" sz="1400" dirty="0"/>
              <a:t>typically the primary sources of nutrient pollution in waterways, while urban wastewater is often a primary source of nutrients in coastal waterways of South America, Asia and Africa.</a:t>
            </a:r>
            <a:endParaRPr lang="fr-FR" sz="1400" dirty="0"/>
          </a:p>
          <a:p>
            <a:endParaRPr lang="fr-FR" sz="1400" dirty="0"/>
          </a:p>
          <a:p>
            <a:r>
              <a:rPr lang="en-GB" sz="1400" dirty="0" smtClean="0"/>
              <a:t>. </a:t>
            </a:r>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dirty="0" smtClean="0"/>
          </a:p>
          <a:p>
            <a:endParaRPr lang="en-GB" sz="1400" dirty="0"/>
          </a:p>
          <a:p>
            <a:endParaRPr lang="en-GB" sz="1400" i="1" dirty="0" smtClean="0"/>
          </a:p>
          <a:p>
            <a:pPr algn="ctr"/>
            <a:r>
              <a:rPr lang="en-GB" sz="1200" i="1" dirty="0" smtClean="0"/>
              <a:t>Diagram </a:t>
            </a:r>
            <a:r>
              <a:rPr lang="en-GB" sz="1200" i="1" dirty="0"/>
              <a:t>of the different pathways of nutrient deposition into coastal </a:t>
            </a:r>
            <a:r>
              <a:rPr lang="en-GB" sz="1200" i="1" dirty="0" smtClean="0"/>
              <a:t>waters</a:t>
            </a:r>
          </a:p>
          <a:p>
            <a:pPr algn="ctr"/>
            <a:r>
              <a:rPr lang="en-GB" sz="1200" i="1" dirty="0" smtClean="0"/>
              <a:t> </a:t>
            </a:r>
            <a:r>
              <a:rPr lang="en-GB" sz="1200" i="1" dirty="0"/>
              <a:t>and ensuing processes leading to eutrophication (algal blooms) and </a:t>
            </a:r>
            <a:r>
              <a:rPr lang="en-GB" sz="1200" i="1" dirty="0" smtClean="0"/>
              <a:t>hypoxia </a:t>
            </a:r>
            <a:endParaRPr lang="fr-FR" sz="1200" dirty="0"/>
          </a:p>
          <a:p>
            <a:endParaRPr lang="fr-FR" sz="1400" dirty="0"/>
          </a:p>
        </p:txBody>
      </p:sp>
      <p:pic>
        <p:nvPicPr>
          <p:cNvPr id="10241"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049" y="2663825"/>
            <a:ext cx="4201163"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59512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39679"/>
            <a:ext cx="7772400" cy="713843"/>
          </a:xfrm>
        </p:spPr>
        <p:txBody>
          <a:bodyPr>
            <a:normAutofit fontScale="90000"/>
          </a:bodyPr>
          <a:lstStyle/>
          <a:p>
            <a:r>
              <a:rPr lang="en-GB" b="1" dirty="0"/>
              <a:t> </a:t>
            </a:r>
            <a:r>
              <a:rPr lang="fr-FR" dirty="0"/>
              <a:t/>
            </a:r>
            <a:br>
              <a:rPr lang="fr-FR" dirty="0"/>
            </a:br>
            <a:r>
              <a:rPr lang="en-GB" dirty="0" smtClean="0"/>
              <a:t>  </a:t>
            </a:r>
            <a:r>
              <a:rPr lang="fr-FR" dirty="0" smtClean="0"/>
              <a:t/>
            </a:r>
            <a:br>
              <a:rPr lang="fr-FR" dirty="0" smtClean="0"/>
            </a:br>
            <a:r>
              <a:rPr lang="en-GB" sz="2667" b="1" dirty="0" smtClean="0"/>
              <a:t>Hierarchy </a:t>
            </a:r>
            <a:r>
              <a:rPr lang="en-GB" sz="2667" b="1" dirty="0"/>
              <a:t>of living </a:t>
            </a:r>
            <a:r>
              <a:rPr lang="en-GB" sz="2667" b="1" dirty="0" smtClean="0"/>
              <a:t>world</a:t>
            </a:r>
            <a:r>
              <a:rPr lang="en-GB" sz="2667" dirty="0" smtClean="0"/>
              <a:t> (1)</a:t>
            </a:r>
            <a:r>
              <a:rPr lang="en-GB" dirty="0" smtClean="0"/>
              <a:t/>
            </a:r>
            <a:br>
              <a:rPr lang="en-GB" dirty="0" smtClean="0"/>
            </a:br>
            <a:r>
              <a:rPr lang="fr-FR" dirty="0"/>
              <a:t/>
            </a:r>
            <a:br>
              <a:rPr lang="fr-FR" dirty="0"/>
            </a:br>
            <a:endParaRPr lang="fr-FR" dirty="0"/>
          </a:p>
        </p:txBody>
      </p:sp>
      <p:sp>
        <p:nvSpPr>
          <p:cNvPr id="3" name="Sous-titre 2"/>
          <p:cNvSpPr>
            <a:spLocks noGrp="1"/>
          </p:cNvSpPr>
          <p:nvPr>
            <p:ph type="subTitle" idx="1"/>
          </p:nvPr>
        </p:nvSpPr>
        <p:spPr>
          <a:xfrm>
            <a:off x="685800" y="1733620"/>
            <a:ext cx="3133567" cy="3905179"/>
          </a:xfrm>
        </p:spPr>
        <p:txBody>
          <a:bodyPr>
            <a:normAutofit/>
          </a:bodyPr>
          <a:lstStyle/>
          <a:p>
            <a:pPr algn="l"/>
            <a:r>
              <a:rPr lang="en-GB" sz="2000" dirty="0" smtClean="0">
                <a:solidFill>
                  <a:schemeClr val="tx1"/>
                </a:solidFill>
              </a:rPr>
              <a:t>The objective of ecology is to understand the relationships between individual organisms, populations, communities constituting the biosphere. </a:t>
            </a:r>
          </a:p>
          <a:p>
            <a:pPr algn="l"/>
            <a:r>
              <a:rPr lang="en-GB" sz="2000" dirty="0" smtClean="0">
                <a:solidFill>
                  <a:schemeClr val="tx1"/>
                </a:solidFill>
              </a:rPr>
              <a:t>This understanding could help us for a sustainable use of ecological resources that represent our only source of sustenance.</a:t>
            </a:r>
            <a:endParaRPr lang="fr-FR" sz="2000" dirty="0">
              <a:solidFill>
                <a:schemeClr val="tx1"/>
              </a:solidFill>
            </a:endParaRPr>
          </a:p>
        </p:txBody>
      </p:sp>
      <p:pic>
        <p:nvPicPr>
          <p:cNvPr id="3074" name="Picture 2" descr="levels_of_organization_ecology_ecosystems"/>
          <p:cNvPicPr>
            <a:picLocks noChangeAspect="1" noChangeArrowheads="1"/>
          </p:cNvPicPr>
          <p:nvPr/>
        </p:nvPicPr>
        <p:blipFill>
          <a:blip r:embed="rId2"/>
          <a:srcRect/>
          <a:stretch>
            <a:fillRect/>
          </a:stretch>
        </p:blipFill>
        <p:spPr bwMode="auto">
          <a:xfrm>
            <a:off x="4080421" y="1513337"/>
            <a:ext cx="4302578" cy="41254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Nutrient pollution (2)</a:t>
            </a:r>
            <a:endParaRPr lang="en-GB" sz="2000" dirty="0"/>
          </a:p>
        </p:txBody>
      </p:sp>
      <p:sp>
        <p:nvSpPr>
          <p:cNvPr id="3" name="Rectangle 2"/>
          <p:cNvSpPr/>
          <p:nvPr/>
        </p:nvSpPr>
        <p:spPr>
          <a:xfrm>
            <a:off x="685800" y="1226601"/>
            <a:ext cx="7931849" cy="4724370"/>
          </a:xfrm>
          <a:prstGeom prst="rect">
            <a:avLst/>
          </a:prstGeom>
        </p:spPr>
        <p:txBody>
          <a:bodyPr wrap="square">
            <a:spAutoFit/>
          </a:bodyPr>
          <a:lstStyle/>
          <a:p>
            <a:r>
              <a:rPr lang="en-GB" sz="1400" b="1" dirty="0"/>
              <a:t> • Agricultural Sources</a:t>
            </a:r>
            <a:endParaRPr lang="fr-FR" sz="1400" dirty="0"/>
          </a:p>
          <a:p>
            <a:r>
              <a:rPr lang="en-GB" sz="1400" dirty="0"/>
              <a:t>N</a:t>
            </a:r>
            <a:r>
              <a:rPr lang="en-GB" sz="1400" dirty="0" smtClean="0"/>
              <a:t>utrient </a:t>
            </a:r>
            <a:r>
              <a:rPr lang="en-GB" sz="1400" dirty="0"/>
              <a:t>sources include fertilizer </a:t>
            </a:r>
            <a:r>
              <a:rPr lang="en-GB" sz="1400" dirty="0" smtClean="0"/>
              <a:t>leaching/runoff </a:t>
            </a:r>
            <a:r>
              <a:rPr lang="en-GB" sz="1400" dirty="0"/>
              <a:t>from agricultural fields, manure </a:t>
            </a:r>
            <a:r>
              <a:rPr lang="en-GB" sz="1400" dirty="0" smtClean="0"/>
              <a:t>and aquaculture.</a:t>
            </a:r>
            <a:endParaRPr lang="fr-FR" sz="1400" dirty="0"/>
          </a:p>
          <a:p>
            <a:pPr>
              <a:lnSpc>
                <a:spcPct val="50000"/>
              </a:lnSpc>
            </a:pPr>
            <a:r>
              <a:rPr lang="en-GB" sz="1400" dirty="0"/>
              <a:t> </a:t>
            </a:r>
            <a:endParaRPr lang="fr-FR" sz="1400" dirty="0"/>
          </a:p>
          <a:p>
            <a:r>
              <a:rPr lang="en-GB" sz="1400" b="1" dirty="0"/>
              <a:t>-&gt; Chemical fertilizers</a:t>
            </a:r>
            <a:endParaRPr lang="fr-FR" sz="1400" dirty="0"/>
          </a:p>
          <a:p>
            <a:r>
              <a:rPr lang="en-GB" sz="1400" dirty="0"/>
              <a:t>Between 1960 and 1990, global use of synthetic </a:t>
            </a:r>
            <a:r>
              <a:rPr lang="en-GB" sz="1400" dirty="0" smtClean="0"/>
              <a:t>N2 </a:t>
            </a:r>
            <a:r>
              <a:rPr lang="en-GB" sz="1400" dirty="0"/>
              <a:t>fertilizer increased </a:t>
            </a:r>
            <a:endParaRPr lang="en-GB" sz="1400" dirty="0" smtClean="0"/>
          </a:p>
          <a:p>
            <a:r>
              <a:rPr lang="en-GB" sz="1400" dirty="0" smtClean="0"/>
              <a:t>sevenfold</a:t>
            </a:r>
            <a:r>
              <a:rPr lang="en-GB" sz="1400" dirty="0"/>
              <a:t>, while </a:t>
            </a:r>
            <a:r>
              <a:rPr lang="en-GB" sz="1400" dirty="0" smtClean="0"/>
              <a:t>P </a:t>
            </a:r>
            <a:r>
              <a:rPr lang="en-GB" sz="1400" dirty="0"/>
              <a:t>use </a:t>
            </a:r>
            <a:r>
              <a:rPr lang="en-GB" sz="1400" dirty="0" smtClean="0"/>
              <a:t>threefold. </a:t>
            </a:r>
            <a:r>
              <a:rPr lang="en-GB" sz="1400" dirty="0"/>
              <a:t>On average, about 20% of </a:t>
            </a:r>
            <a:r>
              <a:rPr lang="en-GB" sz="1400" dirty="0" smtClean="0"/>
              <a:t>N2 </a:t>
            </a:r>
            <a:r>
              <a:rPr lang="en-GB" sz="1400" dirty="0"/>
              <a:t>fertilizer </a:t>
            </a:r>
            <a:endParaRPr lang="en-GB" sz="1400" dirty="0" smtClean="0"/>
          </a:p>
          <a:p>
            <a:r>
              <a:rPr lang="en-GB" sz="1400" dirty="0" smtClean="0"/>
              <a:t>is </a:t>
            </a:r>
            <a:r>
              <a:rPr lang="en-GB" sz="1400" dirty="0"/>
              <a:t>lost through surface runoff or leaching into </a:t>
            </a:r>
            <a:r>
              <a:rPr lang="en-GB" sz="1400" dirty="0" smtClean="0"/>
              <a:t>groundwater. Under </a:t>
            </a:r>
            <a:r>
              <a:rPr lang="en-GB" sz="1400" dirty="0"/>
              <a:t>some </a:t>
            </a:r>
            <a:endParaRPr lang="en-GB" sz="1400" dirty="0" smtClean="0"/>
          </a:p>
          <a:p>
            <a:r>
              <a:rPr lang="en-GB" sz="1400" dirty="0" smtClean="0"/>
              <a:t>conditions</a:t>
            </a:r>
            <a:r>
              <a:rPr lang="en-GB" sz="1400" dirty="0"/>
              <a:t>, </a:t>
            </a:r>
            <a:r>
              <a:rPr lang="en-GB" sz="1400" dirty="0" smtClean="0"/>
              <a:t>40-60</a:t>
            </a:r>
            <a:r>
              <a:rPr lang="en-GB" sz="1400" dirty="0"/>
              <a:t>% </a:t>
            </a:r>
            <a:r>
              <a:rPr lang="en-GB" sz="1400" dirty="0" smtClean="0"/>
              <a:t>N2 applied </a:t>
            </a:r>
            <a:r>
              <a:rPr lang="en-GB" sz="1400" dirty="0"/>
              <a:t>to crops can be lost to the atmosphere by </a:t>
            </a:r>
            <a:endParaRPr lang="en-GB" sz="1400" dirty="0" smtClean="0"/>
          </a:p>
          <a:p>
            <a:r>
              <a:rPr lang="en-GB" sz="1400" dirty="0" smtClean="0"/>
              <a:t>volatilization a </a:t>
            </a:r>
            <a:r>
              <a:rPr lang="en-GB" sz="1400" dirty="0"/>
              <a:t>portion of </a:t>
            </a:r>
            <a:r>
              <a:rPr lang="en-GB" sz="1400" dirty="0" smtClean="0"/>
              <a:t>which is </a:t>
            </a:r>
            <a:r>
              <a:rPr lang="en-GB" sz="1400" dirty="0" err="1"/>
              <a:t>redeposited</a:t>
            </a:r>
            <a:r>
              <a:rPr lang="en-GB" sz="1400" dirty="0"/>
              <a:t> in </a:t>
            </a:r>
            <a:r>
              <a:rPr lang="en-GB" sz="1400" dirty="0" smtClean="0"/>
              <a:t>waterways. P, </a:t>
            </a:r>
            <a:r>
              <a:rPr lang="en-GB" sz="1400" dirty="0"/>
              <a:t>which </a:t>
            </a:r>
            <a:endParaRPr lang="en-GB" sz="1400" dirty="0" smtClean="0"/>
          </a:p>
          <a:p>
            <a:r>
              <a:rPr lang="en-GB" sz="1400" dirty="0" smtClean="0"/>
              <a:t>binds </a:t>
            </a:r>
            <a:r>
              <a:rPr lang="en-GB" sz="1400" dirty="0"/>
              <a:t>to the soil, is generally lost through soil </a:t>
            </a:r>
            <a:r>
              <a:rPr lang="en-GB" sz="1400" dirty="0" smtClean="0"/>
              <a:t>erosion.</a:t>
            </a:r>
            <a:endParaRPr lang="fr-FR" sz="1400" dirty="0"/>
          </a:p>
          <a:p>
            <a:pPr>
              <a:lnSpc>
                <a:spcPct val="50000"/>
              </a:lnSpc>
            </a:pPr>
            <a:r>
              <a:rPr lang="en-GB" sz="1400" dirty="0"/>
              <a:t> </a:t>
            </a:r>
            <a:endParaRPr lang="fr-FR" sz="100" dirty="0"/>
          </a:p>
          <a:p>
            <a:r>
              <a:rPr lang="en-GB" sz="1200" i="1" dirty="0"/>
              <a:t>Nutrients and sediments entering the </a:t>
            </a:r>
            <a:r>
              <a:rPr lang="en-GB" sz="1200" i="1" dirty="0" err="1"/>
              <a:t>Mississipi</a:t>
            </a:r>
            <a:r>
              <a:rPr lang="en-GB" sz="1200" i="1" dirty="0"/>
              <a:t> River in the form of surface runoff. </a:t>
            </a:r>
            <a:r>
              <a:rPr lang="en-GB" sz="1400" dirty="0"/>
              <a:t> </a:t>
            </a:r>
            <a:endParaRPr lang="fr-FR" sz="1400" dirty="0"/>
          </a:p>
          <a:p>
            <a:pPr>
              <a:lnSpc>
                <a:spcPct val="50000"/>
              </a:lnSpc>
            </a:pPr>
            <a:endParaRPr lang="en-GB" sz="1400" b="1" dirty="0" smtClean="0"/>
          </a:p>
          <a:p>
            <a:r>
              <a:rPr lang="en-GB" sz="1400" b="1" dirty="0" smtClean="0"/>
              <a:t>-</a:t>
            </a:r>
            <a:r>
              <a:rPr lang="en-GB" sz="1400" b="1" dirty="0"/>
              <a:t>&gt; Manure</a:t>
            </a:r>
            <a:endParaRPr lang="fr-FR" sz="1400" dirty="0"/>
          </a:p>
          <a:p>
            <a:r>
              <a:rPr lang="en-GB" sz="1400" dirty="0"/>
              <a:t>Livestock over the last century has </a:t>
            </a:r>
            <a:r>
              <a:rPr lang="en-GB" sz="1400" dirty="0" smtClean="0"/>
              <a:t>contributed </a:t>
            </a:r>
            <a:r>
              <a:rPr lang="en-GB" sz="1400" dirty="0"/>
              <a:t>to a sharp increase in </a:t>
            </a:r>
            <a:endParaRPr lang="en-GB" sz="1400" dirty="0" smtClean="0"/>
          </a:p>
          <a:p>
            <a:r>
              <a:rPr lang="en-GB" sz="1400" dirty="0"/>
              <a:t>n</a:t>
            </a:r>
            <a:r>
              <a:rPr lang="en-GB" sz="1400" dirty="0" smtClean="0"/>
              <a:t>utrient levels</a:t>
            </a:r>
            <a:r>
              <a:rPr lang="en-GB" sz="1400" dirty="0"/>
              <a:t>. Animal production is intensifying, and as a result, more </a:t>
            </a:r>
            <a:endParaRPr lang="en-GB" sz="1400" dirty="0" smtClean="0"/>
          </a:p>
          <a:p>
            <a:r>
              <a:rPr lang="en-GB" sz="1400" dirty="0" smtClean="0"/>
              <a:t>production of manure. The </a:t>
            </a:r>
            <a:r>
              <a:rPr lang="en-GB" sz="1400" dirty="0"/>
              <a:t>large quantity of manure </a:t>
            </a:r>
            <a:r>
              <a:rPr lang="en-GB" sz="1400" dirty="0" smtClean="0"/>
              <a:t>produced </a:t>
            </a:r>
            <a:r>
              <a:rPr lang="en-GB" sz="1400" dirty="0"/>
              <a:t>is applied </a:t>
            </a:r>
            <a:endParaRPr lang="en-GB" sz="1400" dirty="0" smtClean="0"/>
          </a:p>
          <a:p>
            <a:r>
              <a:rPr lang="en-GB" sz="1400" dirty="0" smtClean="0"/>
              <a:t>to </a:t>
            </a:r>
            <a:r>
              <a:rPr lang="en-GB" sz="1400" dirty="0"/>
              <a:t>land as fertilizer, </a:t>
            </a:r>
            <a:r>
              <a:rPr lang="en-GB" sz="1400" dirty="0" smtClean="0"/>
              <a:t>stacked </a:t>
            </a:r>
            <a:r>
              <a:rPr lang="en-GB" sz="1400" dirty="0"/>
              <a:t>in the feedlot, or stored in lagoons. Frequently, an oversupply of manure </a:t>
            </a:r>
            <a:r>
              <a:rPr lang="en-GB" sz="1400" dirty="0" smtClean="0"/>
              <a:t>applied </a:t>
            </a:r>
            <a:r>
              <a:rPr lang="en-GB" sz="1400" dirty="0"/>
              <a:t>to crops more than </a:t>
            </a:r>
            <a:r>
              <a:rPr lang="en-GB" sz="1400" dirty="0" smtClean="0"/>
              <a:t>necessary exacerbates </a:t>
            </a:r>
            <a:r>
              <a:rPr lang="en-GB" sz="1400" dirty="0"/>
              <a:t>nutrient runoff and </a:t>
            </a:r>
            <a:r>
              <a:rPr lang="en-GB" sz="1400" dirty="0" smtClean="0"/>
              <a:t>leaching.</a:t>
            </a:r>
            <a:r>
              <a:rPr lang="fr-FR" sz="1400" dirty="0"/>
              <a:t> </a:t>
            </a:r>
            <a:r>
              <a:rPr lang="en-GB" sz="1400" dirty="0" smtClean="0"/>
              <a:t>In </a:t>
            </a:r>
            <a:r>
              <a:rPr lang="en-GB" sz="1400" dirty="0"/>
              <a:t>China, meat production rose by </a:t>
            </a:r>
            <a:r>
              <a:rPr lang="en-GB" sz="1400" dirty="0" smtClean="0"/>
              <a:t>127% between </a:t>
            </a:r>
            <a:r>
              <a:rPr lang="en-GB" sz="1400" dirty="0"/>
              <a:t>1990 and </a:t>
            </a:r>
            <a:r>
              <a:rPr lang="en-GB" sz="1400" dirty="0" smtClean="0"/>
              <a:t>2002 (FAO) but </a:t>
            </a:r>
            <a:r>
              <a:rPr lang="en-GB" sz="1400" dirty="0"/>
              <a:t>fewer than </a:t>
            </a:r>
            <a:r>
              <a:rPr lang="en-GB" sz="1400" dirty="0" smtClean="0"/>
              <a:t>10% of the 14,000 </a:t>
            </a:r>
            <a:r>
              <a:rPr lang="en-GB" sz="1400" dirty="0"/>
              <a:t>intensive livestock operations have installed pollution </a:t>
            </a:r>
            <a:r>
              <a:rPr lang="en-GB" sz="1400" dirty="0" smtClean="0"/>
              <a:t>controls. In </a:t>
            </a:r>
            <a:r>
              <a:rPr lang="en-GB" sz="1400" dirty="0"/>
              <a:t>the Black Sea region, one swine </a:t>
            </a:r>
            <a:r>
              <a:rPr lang="en-GB" sz="1400" dirty="0" smtClean="0"/>
              <a:t>operation (now closed)with more 1 </a:t>
            </a:r>
            <a:r>
              <a:rPr lang="en-GB" sz="1400" dirty="0"/>
              <a:t>million pigs </a:t>
            </a:r>
            <a:r>
              <a:rPr lang="en-GB" sz="1400" dirty="0" smtClean="0"/>
              <a:t>generated </a:t>
            </a:r>
            <a:r>
              <a:rPr lang="en-GB" sz="1400" dirty="0"/>
              <a:t>sewage equivalent to a town of 5 million </a:t>
            </a:r>
            <a:r>
              <a:rPr lang="en-GB" sz="1400" dirty="0" smtClean="0"/>
              <a:t>people.</a:t>
            </a:r>
            <a:endParaRPr lang="fr-FR" sz="1400" dirty="0"/>
          </a:p>
          <a:p>
            <a:endParaRPr lang="fr-FR" sz="1400" dirty="0"/>
          </a:p>
        </p:txBody>
      </p:sp>
      <p:pic>
        <p:nvPicPr>
          <p:cNvPr id="11265"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579" y="1727975"/>
            <a:ext cx="252307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0579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Nutrient pollution (3)</a:t>
            </a:r>
            <a:endParaRPr lang="en-GB" sz="2000" dirty="0"/>
          </a:p>
        </p:txBody>
      </p:sp>
      <p:sp>
        <p:nvSpPr>
          <p:cNvPr id="3" name="Rectangle 2"/>
          <p:cNvSpPr/>
          <p:nvPr/>
        </p:nvSpPr>
        <p:spPr>
          <a:xfrm>
            <a:off x="685800" y="1226601"/>
            <a:ext cx="3840384" cy="4616648"/>
          </a:xfrm>
          <a:prstGeom prst="rect">
            <a:avLst/>
          </a:prstGeom>
        </p:spPr>
        <p:txBody>
          <a:bodyPr wrap="square">
            <a:spAutoFit/>
          </a:bodyPr>
          <a:lstStyle/>
          <a:p>
            <a:r>
              <a:rPr lang="en-GB" sz="1400" b="1" dirty="0"/>
              <a:t> • </a:t>
            </a:r>
            <a:r>
              <a:rPr lang="en-GB" sz="1400" b="1" dirty="0" smtClean="0"/>
              <a:t>Aquaculture</a:t>
            </a:r>
            <a:endParaRPr lang="fr-FR" sz="1400" dirty="0"/>
          </a:p>
          <a:p>
            <a:r>
              <a:rPr lang="en-GB" sz="1400" dirty="0"/>
              <a:t>Aquaculture is another growing source of nutrient pollution. Annual aquaculture production worldwide increased by 600%  in twenty years, from 8 million tons in 1985 to 48.2 million tons in 2005. Today nearly 43% of all aquaculture production is within marine or brackish environments, with the remainder in freshwater lakes, streams, and man-made </a:t>
            </a:r>
            <a:r>
              <a:rPr lang="en-GB" sz="1400" dirty="0" smtClean="0"/>
              <a:t>ponds (FAO). </a:t>
            </a:r>
            <a:r>
              <a:rPr lang="en-GB" sz="1400" dirty="0"/>
              <a:t>Marine fish and shrimp farming often occur in net pens or cages situated in enclosed bays. These farms generate concentrated amounts of nitrogen and phosphorus from excrement, uneaten food, and other organic waste. If improperly managed, aquaculture operations can have severe impacts on aquatic ecosystems as nutrient wastes are discharged directly into the surrounding waters. For every ton of fish, aquaculture operations produce between 42 and 66 kilograms of nitrogen waste and between 7.2 and 10.5 kilograms of phosphorus waste </a:t>
            </a:r>
            <a:endParaRPr lang="fr-FR" sz="1400" dirty="0"/>
          </a:p>
        </p:txBody>
      </p:sp>
      <p:pic>
        <p:nvPicPr>
          <p:cNvPr id="4" name="Image 3" descr="aqua (1).jpg.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7908" y="1423379"/>
            <a:ext cx="3936135" cy="4411091"/>
          </a:xfrm>
          <a:prstGeom prst="rect">
            <a:avLst/>
          </a:prstGeom>
        </p:spPr>
      </p:pic>
      <p:sp>
        <p:nvSpPr>
          <p:cNvPr id="6" name="ZoneTexte 5"/>
          <p:cNvSpPr txBox="1"/>
          <p:nvPr/>
        </p:nvSpPr>
        <p:spPr>
          <a:xfrm>
            <a:off x="826816" y="5991827"/>
            <a:ext cx="7893121" cy="276999"/>
          </a:xfrm>
          <a:prstGeom prst="rect">
            <a:avLst/>
          </a:prstGeom>
          <a:noFill/>
        </p:spPr>
        <p:txBody>
          <a:bodyPr wrap="square" rtlCol="0">
            <a:spAutoFit/>
          </a:bodyPr>
          <a:lstStyle/>
          <a:p>
            <a:pPr algn="r"/>
            <a:r>
              <a:rPr lang="en-GB" sz="1200" i="1" dirty="0" smtClean="0"/>
              <a:t>Diagram </a:t>
            </a:r>
            <a:r>
              <a:rPr lang="en-GB" sz="1200" i="1" dirty="0"/>
              <a:t>illustrating the mechanisms by which aquaculture can contribute to eutrophication and hypoxia</a:t>
            </a:r>
            <a:endParaRPr lang="fr-FR" sz="1200" dirty="0"/>
          </a:p>
        </p:txBody>
      </p:sp>
    </p:spTree>
    <p:extLst>
      <p:ext uri="{BB962C8B-B14F-4D97-AF65-F5344CB8AC3E}">
        <p14:creationId xmlns:p14="http://schemas.microsoft.com/office/powerpoint/2010/main" val="91424860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Urban and industrial nutrient pollution (4)</a:t>
            </a:r>
            <a:endParaRPr lang="en-GB" sz="2000" dirty="0"/>
          </a:p>
        </p:txBody>
      </p:sp>
      <p:sp>
        <p:nvSpPr>
          <p:cNvPr id="3" name="Rectangle 2"/>
          <p:cNvSpPr/>
          <p:nvPr/>
        </p:nvSpPr>
        <p:spPr>
          <a:xfrm>
            <a:off x="511433" y="1226601"/>
            <a:ext cx="8310789" cy="5262978"/>
          </a:xfrm>
          <a:prstGeom prst="rect">
            <a:avLst/>
          </a:prstGeom>
        </p:spPr>
        <p:txBody>
          <a:bodyPr wrap="square">
            <a:spAutoFit/>
          </a:bodyPr>
          <a:lstStyle/>
          <a:p>
            <a:r>
              <a:rPr lang="en-GB" sz="1400" b="1" dirty="0"/>
              <a:t> </a:t>
            </a:r>
            <a:r>
              <a:rPr lang="en-GB" sz="1400" dirty="0"/>
              <a:t>Municipal wastewater treatment plants and industrial wastewater discharges, nitrogen leaching from underground septic tanks, and storm water runoff are some of the urban and industrial sources of nutrient pollution. Municipal and industrial sources are considered “point sources” of nutrient pollution because they discharge nutrients directly to surface waters or groundwater via a pipe or other discrete conveyance. They are typically the most controllable sources of nutrients and are often regulated in developed countries</a:t>
            </a:r>
            <a:r>
              <a:rPr lang="en-GB" sz="1400" dirty="0" smtClean="0"/>
              <a:t>.</a:t>
            </a:r>
          </a:p>
          <a:p>
            <a:pPr>
              <a:lnSpc>
                <a:spcPct val="50000"/>
              </a:lnSpc>
            </a:pPr>
            <a:endParaRPr lang="en-GB" sz="1400" dirty="0"/>
          </a:p>
          <a:p>
            <a:r>
              <a:rPr lang="en-GB" sz="1400" dirty="0"/>
              <a:t>The most prevalent urban source of nutrient pollution is human sewage, though </a:t>
            </a:r>
            <a:r>
              <a:rPr lang="en-GB" sz="1400" dirty="0" smtClean="0"/>
              <a:t>it varies </a:t>
            </a:r>
            <a:r>
              <a:rPr lang="en-GB" sz="1400" dirty="0"/>
              <a:t>by region and country. Sewage is estimated to contribute 12% of riverine nitrogen input in the United States, 25% in Western Europe, 33% in </a:t>
            </a:r>
            <a:r>
              <a:rPr lang="en-GB" sz="1400" dirty="0" smtClean="0"/>
              <a:t>China, 68</a:t>
            </a:r>
            <a:r>
              <a:rPr lang="en-GB" sz="1400" dirty="0"/>
              <a:t>% in the Republic of Korea. This variation is </a:t>
            </a:r>
            <a:r>
              <a:rPr lang="en-GB" sz="1400" dirty="0" smtClean="0"/>
              <a:t>largely due </a:t>
            </a:r>
            <a:r>
              <a:rPr lang="en-GB" sz="1400" dirty="0"/>
              <a:t>to differences in sewage treatment </a:t>
            </a:r>
            <a:r>
              <a:rPr lang="en-GB" sz="1400" dirty="0" smtClean="0"/>
              <a:t>levels. </a:t>
            </a:r>
            <a:r>
              <a:rPr lang="en-GB" sz="1400" dirty="0"/>
              <a:t>In developing countries, fewer than 35% of cities have any form of sewage treatment, and when sewage is treated, it is </a:t>
            </a:r>
            <a:r>
              <a:rPr lang="en-GB" sz="1400" dirty="0" smtClean="0"/>
              <a:t>aimed </a:t>
            </a:r>
            <a:r>
              <a:rPr lang="en-GB" sz="1400" dirty="0"/>
              <a:t>at removing solids, not nutrients</a:t>
            </a:r>
            <a:r>
              <a:rPr lang="en-GB" sz="1400" dirty="0" smtClean="0"/>
              <a:t>.</a:t>
            </a:r>
          </a:p>
          <a:p>
            <a:pPr>
              <a:lnSpc>
                <a:spcPct val="50000"/>
              </a:lnSpc>
            </a:pPr>
            <a:endParaRPr lang="en-GB" sz="1400" dirty="0" smtClean="0"/>
          </a:p>
          <a:p>
            <a:r>
              <a:rPr lang="en-GB" sz="1400" dirty="0"/>
              <a:t>Households </a:t>
            </a:r>
            <a:r>
              <a:rPr lang="en-GB" sz="1400" dirty="0" smtClean="0"/>
              <a:t>often </a:t>
            </a:r>
            <a:r>
              <a:rPr lang="en-GB" sz="1400" dirty="0"/>
              <a:t>use septic systems </a:t>
            </a:r>
            <a:r>
              <a:rPr lang="en-GB" sz="1400" dirty="0" smtClean="0"/>
              <a:t>designed </a:t>
            </a:r>
            <a:r>
              <a:rPr lang="en-GB" sz="1400" dirty="0"/>
              <a:t>to purify waste by leaching it through soils. </a:t>
            </a:r>
            <a:r>
              <a:rPr lang="en-GB" sz="1400" dirty="0" smtClean="0"/>
              <a:t>On average, they leach 14 kg N2/system/year, much </a:t>
            </a:r>
            <a:r>
              <a:rPr lang="en-GB" sz="1400" dirty="0"/>
              <a:t>of which reaches </a:t>
            </a:r>
            <a:r>
              <a:rPr lang="en-GB" sz="1400" dirty="0" smtClean="0"/>
              <a:t>groundwater. </a:t>
            </a:r>
            <a:r>
              <a:rPr lang="en-GB" sz="1400" dirty="0"/>
              <a:t>Storm water runoff is another significant source of nutrients </a:t>
            </a:r>
            <a:r>
              <a:rPr lang="en-GB" sz="1400" dirty="0" smtClean="0"/>
              <a:t>because rain flush </a:t>
            </a:r>
            <a:r>
              <a:rPr lang="en-GB" sz="1400" dirty="0"/>
              <a:t>nutrients </a:t>
            </a:r>
            <a:endParaRPr lang="en-GB" sz="1400" dirty="0" smtClean="0"/>
          </a:p>
          <a:p>
            <a:r>
              <a:rPr lang="en-GB" sz="1400" dirty="0" smtClean="0"/>
              <a:t>from houses into </a:t>
            </a:r>
            <a:r>
              <a:rPr lang="en-GB" sz="1400" dirty="0"/>
              <a:t>nearby </a:t>
            </a:r>
            <a:r>
              <a:rPr lang="en-GB" sz="1400" dirty="0" smtClean="0"/>
              <a:t>rivers. During </a:t>
            </a:r>
            <a:r>
              <a:rPr lang="en-GB" sz="1400" dirty="0"/>
              <a:t>heavy </a:t>
            </a:r>
            <a:r>
              <a:rPr lang="en-GB" sz="1400" dirty="0" smtClean="0"/>
              <a:t>rain, </a:t>
            </a:r>
          </a:p>
          <a:p>
            <a:r>
              <a:rPr lang="en-GB" sz="1400" dirty="0" smtClean="0"/>
              <a:t>wastewater volume can exceed the capacity of </a:t>
            </a:r>
          </a:p>
          <a:p>
            <a:r>
              <a:rPr lang="en-GB" sz="1400" dirty="0" smtClean="0"/>
              <a:t>the treatment system and the excess wastewater,</a:t>
            </a:r>
          </a:p>
          <a:p>
            <a:r>
              <a:rPr lang="en-GB" sz="1400" dirty="0" smtClean="0"/>
              <a:t> </a:t>
            </a:r>
            <a:r>
              <a:rPr lang="en-GB" sz="1400" dirty="0"/>
              <a:t>including raw sewage, is discharged directly </a:t>
            </a:r>
            <a:r>
              <a:rPr lang="en-GB" sz="1400" dirty="0" smtClean="0"/>
              <a:t>into</a:t>
            </a:r>
          </a:p>
          <a:p>
            <a:r>
              <a:rPr lang="en-GB" sz="1400" dirty="0" smtClean="0"/>
              <a:t> nearby rivers</a:t>
            </a:r>
            <a:r>
              <a:rPr lang="en-GB" sz="1400" dirty="0"/>
              <a:t>. Pulp and paper mills, food and </a:t>
            </a:r>
            <a:r>
              <a:rPr lang="en-GB" sz="1400" dirty="0" smtClean="0"/>
              <a:t>meat</a:t>
            </a:r>
          </a:p>
          <a:p>
            <a:r>
              <a:rPr lang="en-GB" sz="1400" dirty="0" smtClean="0"/>
              <a:t> </a:t>
            </a:r>
            <a:r>
              <a:rPr lang="en-GB" sz="1400" dirty="0"/>
              <a:t>processing, agro-industries, and direct discharge </a:t>
            </a:r>
            <a:endParaRPr lang="en-GB" sz="1400" dirty="0" smtClean="0"/>
          </a:p>
          <a:p>
            <a:r>
              <a:rPr lang="en-GB" sz="1400" dirty="0" smtClean="0"/>
              <a:t>of </a:t>
            </a:r>
            <a:r>
              <a:rPr lang="en-GB" sz="1400" dirty="0"/>
              <a:t>sewage from maritime vessels are some of </a:t>
            </a:r>
            <a:r>
              <a:rPr lang="en-GB" sz="1400" dirty="0" smtClean="0"/>
              <a:t>the</a:t>
            </a:r>
          </a:p>
          <a:p>
            <a:r>
              <a:rPr lang="en-GB" sz="1400" dirty="0" smtClean="0"/>
              <a:t>larger </a:t>
            </a:r>
            <a:r>
              <a:rPr lang="en-GB" sz="1400" dirty="0"/>
              <a:t>sources of industrial nutrient pollution.</a:t>
            </a:r>
            <a:endParaRPr lang="fr-FR" sz="1400" dirty="0"/>
          </a:p>
          <a:p>
            <a:endParaRPr lang="fr-FR" sz="1400" dirty="0"/>
          </a:p>
          <a:p>
            <a:endParaRPr lang="fr-FR" sz="1400" dirty="0"/>
          </a:p>
        </p:txBody>
      </p:sp>
      <p:pic>
        <p:nvPicPr>
          <p:cNvPr id="2" name="Image 1" descr="table_1.jpg.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611" y="4074101"/>
            <a:ext cx="4236371" cy="1939423"/>
          </a:xfrm>
          <a:prstGeom prst="rect">
            <a:avLst/>
          </a:prstGeom>
        </p:spPr>
      </p:pic>
    </p:spTree>
    <p:extLst>
      <p:ext uri="{BB962C8B-B14F-4D97-AF65-F5344CB8AC3E}">
        <p14:creationId xmlns:p14="http://schemas.microsoft.com/office/powerpoint/2010/main" val="39245681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73173"/>
            <a:ext cx="7772400" cy="521473"/>
          </a:xfrm>
        </p:spPr>
        <p:txBody>
          <a:bodyPr>
            <a:normAutofit/>
          </a:bodyPr>
          <a:lstStyle/>
          <a:p>
            <a:r>
              <a:rPr lang="en-GB" sz="2000" b="1" dirty="0" smtClean="0"/>
              <a:t>Fossil fuel </a:t>
            </a:r>
            <a:r>
              <a:rPr lang="en-GB" sz="2000" b="1" smtClean="0"/>
              <a:t>sources (5)</a:t>
            </a:r>
            <a:endParaRPr lang="en-GB" sz="2000" dirty="0"/>
          </a:p>
        </p:txBody>
      </p:sp>
      <p:sp>
        <p:nvSpPr>
          <p:cNvPr id="3" name="Rectangle 2"/>
          <p:cNvSpPr/>
          <p:nvPr/>
        </p:nvSpPr>
        <p:spPr>
          <a:xfrm>
            <a:off x="685800" y="1371496"/>
            <a:ext cx="8087039" cy="5293756"/>
          </a:xfrm>
          <a:prstGeom prst="rect">
            <a:avLst/>
          </a:prstGeom>
        </p:spPr>
        <p:txBody>
          <a:bodyPr wrap="square">
            <a:spAutoFit/>
          </a:bodyPr>
          <a:lstStyle/>
          <a:p>
            <a:r>
              <a:rPr lang="en-GB" sz="1400" b="1" dirty="0"/>
              <a:t> </a:t>
            </a:r>
            <a:r>
              <a:rPr lang="en-GB" sz="1400" dirty="0"/>
              <a:t>When fossil fuels are burned, they release nitrogen </a:t>
            </a:r>
            <a:endParaRPr lang="en-GB" sz="1400" dirty="0" smtClean="0"/>
          </a:p>
          <a:p>
            <a:r>
              <a:rPr lang="en-GB" sz="1400" dirty="0" smtClean="0"/>
              <a:t>Oxides (</a:t>
            </a:r>
            <a:r>
              <a:rPr lang="en-GB" sz="1400" dirty="0" err="1"/>
              <a:t>NOx</a:t>
            </a:r>
            <a:r>
              <a:rPr lang="en-GB" sz="1400" dirty="0"/>
              <a:t>) into the atmosphere. </a:t>
            </a:r>
            <a:r>
              <a:rPr lang="en-GB" sz="1400" dirty="0" err="1"/>
              <a:t>NOx</a:t>
            </a:r>
            <a:r>
              <a:rPr lang="en-GB" sz="1400" dirty="0"/>
              <a:t> contributes to </a:t>
            </a:r>
            <a:endParaRPr lang="en-GB" sz="1400" dirty="0" smtClean="0"/>
          </a:p>
          <a:p>
            <a:r>
              <a:rPr lang="en-GB" sz="1400" dirty="0" smtClean="0"/>
              <a:t>the </a:t>
            </a:r>
            <a:r>
              <a:rPr lang="en-GB" sz="1400" dirty="0"/>
              <a:t>formation </a:t>
            </a:r>
            <a:r>
              <a:rPr lang="en-GB" sz="1400" dirty="0" smtClean="0"/>
              <a:t>of </a:t>
            </a:r>
            <a:r>
              <a:rPr lang="en-GB" sz="1400" dirty="0"/>
              <a:t>smog and acid rain. </a:t>
            </a:r>
            <a:r>
              <a:rPr lang="en-GB" sz="1400" dirty="0" err="1"/>
              <a:t>NOx</a:t>
            </a:r>
            <a:r>
              <a:rPr lang="en-GB" sz="1400" dirty="0"/>
              <a:t> is </a:t>
            </a:r>
            <a:r>
              <a:rPr lang="en-GB" sz="1400" dirty="0" err="1" smtClean="0"/>
              <a:t>redeposited</a:t>
            </a:r>
            <a:endParaRPr lang="en-GB" sz="1400" dirty="0" smtClean="0"/>
          </a:p>
          <a:p>
            <a:r>
              <a:rPr lang="en-GB" sz="1400" dirty="0" smtClean="0"/>
              <a:t> </a:t>
            </a:r>
            <a:r>
              <a:rPr lang="en-GB" sz="1400" dirty="0"/>
              <a:t>to land and water </a:t>
            </a:r>
            <a:r>
              <a:rPr lang="en-GB" sz="1400" dirty="0" smtClean="0"/>
              <a:t>through </a:t>
            </a:r>
            <a:r>
              <a:rPr lang="en-GB" sz="1400" dirty="0"/>
              <a:t>rain and snow (wet </a:t>
            </a:r>
            <a:endParaRPr lang="en-GB" sz="1400" dirty="0" smtClean="0"/>
          </a:p>
          <a:p>
            <a:r>
              <a:rPr lang="en-GB" sz="1400" dirty="0" smtClean="0"/>
              <a:t>deposition</a:t>
            </a:r>
            <a:r>
              <a:rPr lang="en-GB" sz="1400" dirty="0"/>
              <a:t>)</a:t>
            </a:r>
            <a:r>
              <a:rPr lang="en-GB" sz="1400" dirty="0" smtClean="0"/>
              <a:t>, or </a:t>
            </a:r>
            <a:r>
              <a:rPr lang="en-GB" sz="1400" dirty="0"/>
              <a:t>can settle out of </a:t>
            </a:r>
            <a:r>
              <a:rPr lang="en-GB" sz="1400" dirty="0" smtClean="0"/>
              <a:t>the </a:t>
            </a:r>
            <a:r>
              <a:rPr lang="en-GB" sz="1400" dirty="0"/>
              <a:t>air in a process </a:t>
            </a:r>
            <a:endParaRPr lang="en-GB" sz="1400" dirty="0" smtClean="0"/>
          </a:p>
          <a:p>
            <a:r>
              <a:rPr lang="en-GB" sz="1400" dirty="0" smtClean="0"/>
              <a:t>called </a:t>
            </a:r>
            <a:r>
              <a:rPr lang="en-GB" sz="1400" dirty="0"/>
              <a:t>dry deposition</a:t>
            </a:r>
            <a:r>
              <a:rPr lang="en-GB" sz="1400" dirty="0" smtClean="0"/>
              <a:t>.</a:t>
            </a:r>
          </a:p>
          <a:p>
            <a:r>
              <a:rPr lang="en-GB" sz="1400" dirty="0" smtClean="0"/>
              <a:t> </a:t>
            </a:r>
          </a:p>
          <a:p>
            <a:r>
              <a:rPr lang="en-GB" sz="1400" dirty="0" smtClean="0"/>
              <a:t>Coal</a:t>
            </a:r>
            <a:r>
              <a:rPr lang="en-GB" sz="1400" dirty="0"/>
              <a:t>-fired power plants and exhaust from cars, buses, </a:t>
            </a:r>
            <a:endParaRPr lang="en-GB" sz="1400" dirty="0" smtClean="0"/>
          </a:p>
          <a:p>
            <a:r>
              <a:rPr lang="en-GB" sz="1400" dirty="0"/>
              <a:t>a</a:t>
            </a:r>
            <a:r>
              <a:rPr lang="en-GB" sz="1400" dirty="0" smtClean="0"/>
              <a:t>nd trucks </a:t>
            </a:r>
            <a:r>
              <a:rPr lang="en-GB" sz="1400" dirty="0"/>
              <a:t>are the primary sources of </a:t>
            </a:r>
            <a:r>
              <a:rPr lang="en-GB" sz="1400" dirty="0" err="1"/>
              <a:t>NOx</a:t>
            </a:r>
            <a:r>
              <a:rPr lang="en-GB" sz="1400" dirty="0"/>
              <a:t>. Fossil </a:t>
            </a:r>
            <a:r>
              <a:rPr lang="en-GB" sz="1400" dirty="0" smtClean="0"/>
              <a:t>fuel </a:t>
            </a:r>
          </a:p>
          <a:p>
            <a:r>
              <a:rPr lang="en-GB" sz="1400" dirty="0"/>
              <a:t>c</a:t>
            </a:r>
            <a:r>
              <a:rPr lang="en-GB" sz="1400" dirty="0" smtClean="0"/>
              <a:t>ombustion contributes </a:t>
            </a:r>
            <a:r>
              <a:rPr lang="en-GB" sz="1400" dirty="0"/>
              <a:t>approximately 22 millions Tons </a:t>
            </a:r>
            <a:endParaRPr lang="en-GB" sz="1400" dirty="0" smtClean="0"/>
          </a:p>
          <a:p>
            <a:r>
              <a:rPr lang="en-GB" sz="1400" dirty="0" smtClean="0"/>
              <a:t>of </a:t>
            </a:r>
            <a:r>
              <a:rPr lang="en-GB" sz="1400" dirty="0"/>
              <a:t>nitrogen </a:t>
            </a:r>
            <a:r>
              <a:rPr lang="en-GB" sz="1400" dirty="0" smtClean="0"/>
              <a:t>pollution </a:t>
            </a:r>
            <a:r>
              <a:rPr lang="en-GB" sz="1400" dirty="0"/>
              <a:t>globally every year. </a:t>
            </a:r>
            <a:endParaRPr lang="fr-FR" sz="1400" dirty="0"/>
          </a:p>
          <a:p>
            <a:r>
              <a:rPr lang="en-GB" sz="1400" dirty="0"/>
              <a:t> </a:t>
            </a:r>
            <a:r>
              <a:rPr lang="en-GB" sz="1400" dirty="0" smtClean="0"/>
              <a:t> </a:t>
            </a:r>
            <a:r>
              <a:rPr lang="en-GB" sz="1200" i="1" dirty="0" smtClean="0"/>
              <a:t>Smog </a:t>
            </a:r>
            <a:r>
              <a:rPr lang="en-GB" sz="1200" i="1" dirty="0"/>
              <a:t>from industry and vehicles originates in China </a:t>
            </a:r>
            <a:r>
              <a:rPr lang="en-GB" sz="1200" i="1" dirty="0" smtClean="0"/>
              <a:t>and </a:t>
            </a:r>
            <a:r>
              <a:rPr lang="en-GB" sz="1200" i="1" dirty="0"/>
              <a:t>is </a:t>
            </a:r>
            <a:r>
              <a:rPr lang="en-GB" sz="1200" i="1" dirty="0" smtClean="0"/>
              <a:t>blown</a:t>
            </a:r>
          </a:p>
          <a:p>
            <a:r>
              <a:rPr lang="en-GB" sz="1200" i="1" dirty="0" smtClean="0"/>
              <a:t> </a:t>
            </a:r>
            <a:r>
              <a:rPr lang="en-GB" sz="1200" i="1" dirty="0"/>
              <a:t>over </a:t>
            </a:r>
            <a:r>
              <a:rPr lang="en-GB" sz="1200" i="1" dirty="0" smtClean="0"/>
              <a:t>Yellow </a:t>
            </a:r>
            <a:r>
              <a:rPr lang="en-GB" sz="1200" i="1" dirty="0"/>
              <a:t>Sea towards Korea. </a:t>
            </a:r>
            <a:endParaRPr lang="en-GB" sz="1200" i="1" dirty="0" smtClean="0"/>
          </a:p>
          <a:p>
            <a:r>
              <a:rPr lang="en-GB" sz="1200" i="1" dirty="0" smtClean="0"/>
              <a:t>Atmospheric </a:t>
            </a:r>
            <a:r>
              <a:rPr lang="en-GB" sz="1200" i="1" dirty="0"/>
              <a:t>deposition of </a:t>
            </a:r>
            <a:r>
              <a:rPr lang="en-GB" sz="1200" i="1" dirty="0" err="1"/>
              <a:t>NOx</a:t>
            </a:r>
            <a:r>
              <a:rPr lang="en-GB" sz="1200" i="1" dirty="0"/>
              <a:t> is a significant source </a:t>
            </a:r>
            <a:r>
              <a:rPr lang="en-GB" sz="1200" i="1" dirty="0" smtClean="0"/>
              <a:t>of nitrogen</a:t>
            </a:r>
          </a:p>
          <a:p>
            <a:r>
              <a:rPr lang="en-GB" sz="1200" i="1" dirty="0" smtClean="0"/>
              <a:t>to </a:t>
            </a:r>
            <a:r>
              <a:rPr lang="en-GB" sz="1200" i="1" dirty="0"/>
              <a:t>the </a:t>
            </a:r>
            <a:r>
              <a:rPr lang="en-GB" sz="1200" i="1" dirty="0" smtClean="0"/>
              <a:t>Yellow </a:t>
            </a:r>
            <a:r>
              <a:rPr lang="en-GB" sz="1200" i="1" dirty="0"/>
              <a:t>Sea which suffers from severe </a:t>
            </a:r>
            <a:r>
              <a:rPr lang="en-GB" sz="1200" i="1" dirty="0" smtClean="0"/>
              <a:t>symptoms </a:t>
            </a:r>
            <a:r>
              <a:rPr lang="en-GB" sz="1200" i="1" dirty="0"/>
              <a:t>of eutrophication.</a:t>
            </a:r>
            <a:endParaRPr lang="fr-FR" sz="1200" i="1" dirty="0"/>
          </a:p>
          <a:p>
            <a:r>
              <a:rPr lang="en-GB" sz="1200" i="1" dirty="0"/>
              <a:t> </a:t>
            </a:r>
            <a:endParaRPr lang="fr-FR" sz="1200" i="1" dirty="0"/>
          </a:p>
          <a:p>
            <a:r>
              <a:rPr lang="en-GB" sz="1400" dirty="0"/>
              <a:t>In the Baltic Sea, atmospheric deposition, primarily from burning fossil fuels, accounts for 25% of nitrogen </a:t>
            </a:r>
            <a:endParaRPr lang="en-GB" sz="1400" dirty="0" smtClean="0"/>
          </a:p>
          <a:p>
            <a:r>
              <a:rPr lang="en-GB" sz="1400" dirty="0" smtClean="0"/>
              <a:t>Inputs. </a:t>
            </a:r>
            <a:r>
              <a:rPr lang="en-GB" sz="1400" dirty="0"/>
              <a:t>Similarly, in the Chesapeake Bay, atmospheric deposition accounts for 30% of all nitrogen inputs. In some areas, such as in the U.S. North Atlantic, atmospheric deposition of nitrogen can exceed riverine nitrogen inputs to coastal areas </a:t>
            </a:r>
            <a:endParaRPr lang="fr-FR" sz="1400" dirty="0"/>
          </a:p>
          <a:p>
            <a:r>
              <a:rPr lang="en-GB" sz="1400" dirty="0"/>
              <a:t> </a:t>
            </a:r>
            <a:endParaRPr lang="fr-FR" sz="1400" dirty="0"/>
          </a:p>
          <a:p>
            <a:endParaRPr lang="fr-FR" sz="1400" dirty="0"/>
          </a:p>
          <a:p>
            <a:endParaRPr lang="fr-FR" sz="1400" dirty="0"/>
          </a:p>
        </p:txBody>
      </p:sp>
      <p:pic>
        <p:nvPicPr>
          <p:cNvPr id="4" name="Image 3" descr="yellow_sea_smog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965" y="1448948"/>
            <a:ext cx="3518235" cy="2949035"/>
          </a:xfrm>
          <a:prstGeom prst="rect">
            <a:avLst/>
          </a:prstGeom>
        </p:spPr>
      </p:pic>
    </p:spTree>
    <p:extLst>
      <p:ext uri="{BB962C8B-B14F-4D97-AF65-F5344CB8AC3E}">
        <p14:creationId xmlns:p14="http://schemas.microsoft.com/office/powerpoint/2010/main" val="9966088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02871"/>
            <a:ext cx="7772400" cy="392068"/>
          </a:xfrm>
        </p:spPr>
        <p:txBody>
          <a:bodyPr>
            <a:normAutofit fontScale="90000"/>
          </a:bodyPr>
          <a:lstStyle/>
          <a:p>
            <a:r>
              <a:rPr lang="en-GB" sz="2000" b="1" dirty="0" smtClean="0"/>
              <a:t>Eutrophication (1)</a:t>
            </a:r>
            <a:endParaRPr lang="en-GB" sz="2000" dirty="0"/>
          </a:p>
        </p:txBody>
      </p:sp>
      <p:sp>
        <p:nvSpPr>
          <p:cNvPr id="3" name="Rectangle 2"/>
          <p:cNvSpPr/>
          <p:nvPr/>
        </p:nvSpPr>
        <p:spPr>
          <a:xfrm>
            <a:off x="571100" y="1025717"/>
            <a:ext cx="8201739" cy="5262978"/>
          </a:xfrm>
          <a:prstGeom prst="rect">
            <a:avLst/>
          </a:prstGeom>
        </p:spPr>
        <p:txBody>
          <a:bodyPr wrap="square">
            <a:spAutoFit/>
          </a:bodyPr>
          <a:lstStyle/>
          <a:p>
            <a:r>
              <a:rPr lang="en-GB" sz="1400" b="1" dirty="0"/>
              <a:t> </a:t>
            </a:r>
            <a:r>
              <a:rPr lang="en-GB" sz="1400" b="1" dirty="0" smtClean="0"/>
              <a:t>Mechanism </a:t>
            </a:r>
            <a:r>
              <a:rPr lang="en-GB" sz="1400" b="1" dirty="0"/>
              <a:t>of eutrophication</a:t>
            </a:r>
            <a:endParaRPr lang="fr-FR" sz="1400" dirty="0"/>
          </a:p>
          <a:p>
            <a:pPr>
              <a:lnSpc>
                <a:spcPct val="50000"/>
              </a:lnSpc>
            </a:pPr>
            <a:r>
              <a:rPr lang="en-GB" sz="1400" dirty="0"/>
              <a:t> </a:t>
            </a:r>
            <a:endParaRPr lang="en-GB" sz="1400" dirty="0" smtClean="0"/>
          </a:p>
          <a:p>
            <a:r>
              <a:rPr lang="en-GB" sz="1400" dirty="0"/>
              <a:t>E</a:t>
            </a:r>
            <a:r>
              <a:rPr lang="en-GB" sz="1400" dirty="0" smtClean="0"/>
              <a:t>utrophic events results from </a:t>
            </a:r>
            <a:r>
              <a:rPr lang="en-GB" sz="1400" dirty="0"/>
              <a:t>intensive </a:t>
            </a:r>
            <a:r>
              <a:rPr lang="en-GB" sz="1400" dirty="0" smtClean="0"/>
              <a:t>agriculture, industry and </a:t>
            </a:r>
            <a:r>
              <a:rPr lang="en-GB" sz="1400" dirty="0"/>
              <a:t>population growth that </a:t>
            </a:r>
            <a:r>
              <a:rPr lang="en-GB" sz="1400" dirty="0" smtClean="0"/>
              <a:t>increase N and P flows </a:t>
            </a:r>
            <a:r>
              <a:rPr lang="en-GB" sz="1400" dirty="0"/>
              <a:t>in the environment.  </a:t>
            </a:r>
            <a:r>
              <a:rPr lang="en-GB" sz="1400" dirty="0" smtClean="0"/>
              <a:t>Before nutrients reach coastal </a:t>
            </a:r>
            <a:r>
              <a:rPr lang="en-GB" sz="1400" dirty="0"/>
              <a:t>ecosystems, they pass through a variety of terrestrial and freshwater ecosystems, causing </a:t>
            </a:r>
            <a:r>
              <a:rPr lang="en-GB" sz="1400" dirty="0" smtClean="0"/>
              <a:t>environmental </a:t>
            </a:r>
            <a:r>
              <a:rPr lang="en-GB" sz="1400" dirty="0"/>
              <a:t>problems such as freshwater quality impairments, acid rain, </a:t>
            </a:r>
            <a:r>
              <a:rPr lang="en-GB" sz="1400" dirty="0" smtClean="0"/>
              <a:t>shifts </a:t>
            </a:r>
            <a:r>
              <a:rPr lang="en-GB" sz="1400" dirty="0"/>
              <a:t>in community food webs, and a loss of </a:t>
            </a:r>
            <a:r>
              <a:rPr lang="en-GB" sz="1400" dirty="0" smtClean="0"/>
              <a:t>biodiversity.</a:t>
            </a:r>
            <a:r>
              <a:rPr lang="fr-FR" sz="1400" dirty="0"/>
              <a:t> </a:t>
            </a:r>
            <a:r>
              <a:rPr lang="en-GB" sz="1400" dirty="0" smtClean="0"/>
              <a:t>Once </a:t>
            </a:r>
            <a:r>
              <a:rPr lang="en-GB" sz="1400" dirty="0"/>
              <a:t>nutrients reach coastal systems, they can trigger a number of responses within the </a:t>
            </a:r>
            <a:r>
              <a:rPr lang="en-GB" sz="1400" dirty="0" smtClean="0"/>
              <a:t>ecosystem as the </a:t>
            </a:r>
            <a:r>
              <a:rPr lang="en-GB" sz="1400" dirty="0"/>
              <a:t>excessive growth of phytoplankton, </a:t>
            </a:r>
            <a:r>
              <a:rPr lang="en-GB" sz="1400" dirty="0" smtClean="0"/>
              <a:t>microalgae and </a:t>
            </a:r>
            <a:r>
              <a:rPr lang="en-GB" sz="1400" dirty="0" err="1" smtClean="0"/>
              <a:t>macroalgae</a:t>
            </a:r>
            <a:r>
              <a:rPr lang="en-GB" sz="1400" dirty="0" smtClean="0"/>
              <a:t>. </a:t>
            </a:r>
            <a:r>
              <a:rPr lang="en-GB" sz="1400" dirty="0"/>
              <a:t>These, in turn, can lead to other impacts </a:t>
            </a:r>
            <a:r>
              <a:rPr lang="en-GB" sz="1400" dirty="0" smtClean="0"/>
              <a:t>: </a:t>
            </a:r>
            <a:r>
              <a:rPr lang="en-GB" sz="1400" dirty="0"/>
              <a:t>loss of </a:t>
            </a:r>
            <a:r>
              <a:rPr lang="en-GB" sz="1400" dirty="0" smtClean="0"/>
              <a:t>aquatic vegetation, </a:t>
            </a:r>
            <a:r>
              <a:rPr lang="en-GB" sz="1400" dirty="0"/>
              <a:t>coral reef damage, low dissolved </a:t>
            </a:r>
            <a:r>
              <a:rPr lang="en-GB" sz="1400" dirty="0" smtClean="0"/>
              <a:t>O2, </a:t>
            </a:r>
            <a:r>
              <a:rPr lang="en-GB" sz="1400" dirty="0"/>
              <a:t>and the formation of dead zones </a:t>
            </a:r>
            <a:r>
              <a:rPr lang="en-GB" sz="1400" dirty="0" smtClean="0"/>
              <a:t>( O2 depleted </a:t>
            </a:r>
            <a:r>
              <a:rPr lang="en-GB" sz="1400" dirty="0"/>
              <a:t>waters) that can lead to ecosystem collapse.</a:t>
            </a:r>
            <a:endParaRPr lang="fr-FR" sz="1400" dirty="0"/>
          </a:p>
          <a:p>
            <a:pPr>
              <a:lnSpc>
                <a:spcPct val="50000"/>
              </a:lnSpc>
            </a:pPr>
            <a:r>
              <a:rPr lang="en-GB" sz="1400" b="1" dirty="0"/>
              <a:t> </a:t>
            </a:r>
            <a:endParaRPr lang="en-GB" sz="1400" b="1" dirty="0" smtClean="0"/>
          </a:p>
          <a:p>
            <a:r>
              <a:rPr lang="en-GB" sz="1400" b="1" dirty="0"/>
              <a:t>• Lakes and rivers</a:t>
            </a:r>
            <a:endParaRPr lang="fr-FR" sz="1400" dirty="0"/>
          </a:p>
          <a:p>
            <a:r>
              <a:rPr lang="en-GB" sz="1400" dirty="0"/>
              <a:t>A</a:t>
            </a:r>
            <a:r>
              <a:rPr lang="en-GB" sz="1400" dirty="0" smtClean="0"/>
              <a:t>griculture is the </a:t>
            </a:r>
            <a:r>
              <a:rPr lang="en-GB" sz="1400" dirty="0"/>
              <a:t>primary source of water </a:t>
            </a:r>
            <a:r>
              <a:rPr lang="en-GB" sz="1400" dirty="0" smtClean="0"/>
              <a:t>pollution. </a:t>
            </a:r>
          </a:p>
          <a:p>
            <a:r>
              <a:rPr lang="en-GB" sz="1400" dirty="0" smtClean="0"/>
              <a:t>Fertilizers </a:t>
            </a:r>
            <a:r>
              <a:rPr lang="en-GB" sz="1400" dirty="0"/>
              <a:t>containing large amounts of </a:t>
            </a:r>
            <a:r>
              <a:rPr lang="en-GB" sz="1400" dirty="0" smtClean="0"/>
              <a:t>P causing </a:t>
            </a:r>
          </a:p>
          <a:p>
            <a:r>
              <a:rPr lang="en-GB" sz="1400" dirty="0" smtClean="0"/>
              <a:t>excessive </a:t>
            </a:r>
            <a:r>
              <a:rPr lang="en-GB" sz="1400" dirty="0"/>
              <a:t>plant </a:t>
            </a:r>
            <a:r>
              <a:rPr lang="en-GB" sz="1400" dirty="0" smtClean="0"/>
              <a:t>growth, </a:t>
            </a:r>
            <a:r>
              <a:rPr lang="en-GB" sz="1400" dirty="0"/>
              <a:t>favouring simple </a:t>
            </a:r>
            <a:r>
              <a:rPr lang="en-GB" sz="1400" dirty="0" smtClean="0"/>
              <a:t>algae </a:t>
            </a:r>
            <a:r>
              <a:rPr lang="en-GB" sz="1400" dirty="0"/>
              <a:t>and </a:t>
            </a:r>
            <a:endParaRPr lang="en-GB" sz="1400" dirty="0" smtClean="0"/>
          </a:p>
          <a:p>
            <a:r>
              <a:rPr lang="en-GB" sz="1400" dirty="0" smtClean="0"/>
              <a:t>plankton </a:t>
            </a:r>
            <a:r>
              <a:rPr lang="en-GB" sz="1400" dirty="0"/>
              <a:t>over other more complicated </a:t>
            </a:r>
            <a:r>
              <a:rPr lang="en-GB" sz="1400" dirty="0" smtClean="0"/>
              <a:t>plants</a:t>
            </a:r>
            <a:r>
              <a:rPr lang="en-GB" sz="1400" dirty="0"/>
              <a:t>, and </a:t>
            </a:r>
            <a:endParaRPr lang="en-GB" sz="1400" dirty="0" smtClean="0"/>
          </a:p>
          <a:p>
            <a:r>
              <a:rPr lang="en-GB" sz="1400" dirty="0" smtClean="0"/>
              <a:t>lowering water </a:t>
            </a:r>
            <a:r>
              <a:rPr lang="en-GB" sz="1400" dirty="0"/>
              <a:t>quality. As the algae die, </a:t>
            </a:r>
            <a:r>
              <a:rPr lang="en-GB" sz="1400" dirty="0" smtClean="0"/>
              <a:t>bacteria start</a:t>
            </a:r>
          </a:p>
          <a:p>
            <a:r>
              <a:rPr lang="en-GB" sz="1400" dirty="0" smtClean="0"/>
              <a:t>to </a:t>
            </a:r>
            <a:r>
              <a:rPr lang="en-GB" sz="1400" dirty="0"/>
              <a:t>breakdown the organic material. </a:t>
            </a:r>
            <a:r>
              <a:rPr lang="en-GB" sz="1400" dirty="0" smtClean="0"/>
              <a:t>It </a:t>
            </a:r>
            <a:r>
              <a:rPr lang="en-GB" sz="1400" dirty="0"/>
              <a:t>soon </a:t>
            </a:r>
            <a:r>
              <a:rPr lang="en-GB" sz="1400" dirty="0" smtClean="0"/>
              <a:t>develops </a:t>
            </a:r>
          </a:p>
          <a:p>
            <a:r>
              <a:rPr lang="en-GB" sz="1400" dirty="0" smtClean="0"/>
              <a:t>into </a:t>
            </a:r>
            <a:r>
              <a:rPr lang="en-GB" sz="1400" dirty="0"/>
              <a:t>a situation where bacteria are </a:t>
            </a:r>
            <a:r>
              <a:rPr lang="en-GB" sz="1400" dirty="0" smtClean="0"/>
              <a:t>using the </a:t>
            </a:r>
            <a:r>
              <a:rPr lang="en-GB" sz="1400" dirty="0"/>
              <a:t>available </a:t>
            </a:r>
            <a:endParaRPr lang="en-GB" sz="1400" dirty="0" smtClean="0"/>
          </a:p>
          <a:p>
            <a:r>
              <a:rPr lang="en-GB" sz="1400" dirty="0" smtClean="0"/>
              <a:t>dissolved </a:t>
            </a:r>
            <a:r>
              <a:rPr lang="en-GB" sz="1400" dirty="0"/>
              <a:t>oxygen in the water. </a:t>
            </a:r>
            <a:r>
              <a:rPr lang="en-GB" sz="1400" dirty="0" smtClean="0"/>
              <a:t>Plants, fish</a:t>
            </a:r>
            <a:r>
              <a:rPr lang="en-GB" sz="1400" dirty="0"/>
              <a:t>, and other </a:t>
            </a:r>
            <a:endParaRPr lang="en-GB" sz="1400" dirty="0" smtClean="0"/>
          </a:p>
          <a:p>
            <a:r>
              <a:rPr lang="en-GB" sz="1400" dirty="0" smtClean="0"/>
              <a:t>organisms </a:t>
            </a:r>
            <a:r>
              <a:rPr lang="en-GB" sz="1400" dirty="0"/>
              <a:t>begin to die off. </a:t>
            </a:r>
            <a:r>
              <a:rPr lang="en-GB" sz="1400" dirty="0" smtClean="0"/>
              <a:t>The decomposition </a:t>
            </a:r>
            <a:r>
              <a:rPr lang="en-GB" sz="1400" dirty="0"/>
              <a:t>process </a:t>
            </a:r>
            <a:endParaRPr lang="en-GB" sz="1400" dirty="0" smtClean="0"/>
          </a:p>
          <a:p>
            <a:r>
              <a:rPr lang="en-GB" sz="1400" dirty="0" smtClean="0"/>
              <a:t>uses O2 </a:t>
            </a:r>
            <a:r>
              <a:rPr lang="en-GB" sz="1400" dirty="0"/>
              <a:t>and </a:t>
            </a:r>
            <a:r>
              <a:rPr lang="en-GB" sz="1400" dirty="0" smtClean="0"/>
              <a:t>deprive the </a:t>
            </a:r>
            <a:r>
              <a:rPr lang="en-GB" sz="1400" dirty="0"/>
              <a:t>deeper waters of </a:t>
            </a:r>
            <a:r>
              <a:rPr lang="en-GB" sz="1400" dirty="0" smtClean="0"/>
              <a:t>oxygen</a:t>
            </a:r>
          </a:p>
          <a:p>
            <a:r>
              <a:rPr lang="en-GB" sz="1400" dirty="0" smtClean="0"/>
              <a:t> </a:t>
            </a:r>
            <a:r>
              <a:rPr lang="en-GB" sz="1400" dirty="0"/>
              <a:t>which can kill fish and </a:t>
            </a:r>
            <a:r>
              <a:rPr lang="en-GB" sz="1400" dirty="0" smtClean="0"/>
              <a:t>other organisms. The water</a:t>
            </a:r>
          </a:p>
          <a:p>
            <a:r>
              <a:rPr lang="en-GB" sz="1400" dirty="0" smtClean="0"/>
              <a:t>becomes </a:t>
            </a:r>
            <a:r>
              <a:rPr lang="en-GB" sz="1400" dirty="0"/>
              <a:t>cloudy, typically coloured </a:t>
            </a:r>
            <a:r>
              <a:rPr lang="en-GB" sz="1400" dirty="0" smtClean="0"/>
              <a:t> in green</a:t>
            </a:r>
            <a:r>
              <a:rPr lang="en-GB" sz="1400" dirty="0"/>
              <a:t>, yellow</a:t>
            </a:r>
            <a:r>
              <a:rPr lang="en-GB" sz="1400" dirty="0" smtClean="0"/>
              <a:t>, red or brown. </a:t>
            </a:r>
            <a:r>
              <a:rPr lang="en-GB" sz="1400" dirty="0"/>
              <a:t>W</a:t>
            </a:r>
            <a:r>
              <a:rPr lang="en-GB" sz="1400" dirty="0" smtClean="0"/>
              <a:t>ater </a:t>
            </a:r>
            <a:r>
              <a:rPr lang="en-GB" sz="1400" dirty="0"/>
              <a:t>becomes </a:t>
            </a:r>
            <a:r>
              <a:rPr lang="en-GB" sz="1400" dirty="0" smtClean="0"/>
              <a:t>acidic and lakes </a:t>
            </a:r>
            <a:r>
              <a:rPr lang="en-GB" sz="1400" dirty="0"/>
              <a:t>become dead zones with conditions so toxic that neither plants nor animals can live in these environments</a:t>
            </a:r>
            <a:r>
              <a:rPr lang="en-GB" sz="1400" dirty="0" smtClean="0"/>
              <a:t>. Furthermore </a:t>
            </a:r>
            <a:r>
              <a:rPr lang="en-GB" sz="1400" dirty="0"/>
              <a:t>h</a:t>
            </a:r>
            <a:r>
              <a:rPr lang="en-GB" sz="1400" dirty="0" smtClean="0"/>
              <a:t>ealth </a:t>
            </a:r>
            <a:r>
              <a:rPr lang="en-GB" sz="1400" dirty="0"/>
              <a:t>problems can occur where eutrophic conditions interfere with drinking water </a:t>
            </a:r>
            <a:r>
              <a:rPr lang="en-GB" sz="1400" dirty="0" smtClean="0"/>
              <a:t>treatment. </a:t>
            </a:r>
            <a:endParaRPr lang="fr-FR" sz="1400" dirty="0"/>
          </a:p>
        </p:txBody>
      </p:sp>
      <p:pic>
        <p:nvPicPr>
          <p:cNvPr id="1025" name="Picture 1" descr="clip_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043" y="2974606"/>
            <a:ext cx="4118796" cy="248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1342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02871"/>
            <a:ext cx="7772400" cy="392068"/>
          </a:xfrm>
        </p:spPr>
        <p:txBody>
          <a:bodyPr>
            <a:normAutofit fontScale="90000"/>
          </a:bodyPr>
          <a:lstStyle/>
          <a:p>
            <a:r>
              <a:rPr lang="en-GB" sz="2000" b="1" dirty="0" smtClean="0"/>
              <a:t>Eutrophication (2)</a:t>
            </a:r>
            <a:endParaRPr lang="en-GB" sz="2000" dirty="0"/>
          </a:p>
        </p:txBody>
      </p:sp>
      <p:sp>
        <p:nvSpPr>
          <p:cNvPr id="3" name="Rectangle 2"/>
          <p:cNvSpPr/>
          <p:nvPr/>
        </p:nvSpPr>
        <p:spPr>
          <a:xfrm>
            <a:off x="571100" y="1025717"/>
            <a:ext cx="8201739" cy="5309145"/>
          </a:xfrm>
          <a:prstGeom prst="rect">
            <a:avLst/>
          </a:prstGeom>
        </p:spPr>
        <p:txBody>
          <a:bodyPr wrap="square">
            <a:spAutoFit/>
          </a:bodyPr>
          <a:lstStyle/>
          <a:p>
            <a:r>
              <a:rPr lang="en-GB" sz="1400" b="1" dirty="0" smtClean="0"/>
              <a:t>• </a:t>
            </a:r>
            <a:r>
              <a:rPr lang="fr-FR" sz="1400" b="1" dirty="0" err="1" smtClean="0"/>
              <a:t>Oceanic</a:t>
            </a:r>
            <a:r>
              <a:rPr lang="fr-FR" sz="1400" b="1" dirty="0" smtClean="0"/>
              <a:t> waters</a:t>
            </a:r>
            <a:endParaRPr lang="fr-FR" sz="1400" dirty="0"/>
          </a:p>
          <a:p>
            <a:pPr>
              <a:lnSpc>
                <a:spcPct val="50000"/>
              </a:lnSpc>
            </a:pPr>
            <a:endParaRPr lang="en-GB" sz="1400" dirty="0" smtClean="0"/>
          </a:p>
          <a:p>
            <a:r>
              <a:rPr lang="en-GB" sz="1400" dirty="0" smtClean="0"/>
              <a:t>Eutrophication </a:t>
            </a:r>
            <a:r>
              <a:rPr lang="en-GB" sz="1400" dirty="0"/>
              <a:t>is a common phenomenon in </a:t>
            </a:r>
            <a:r>
              <a:rPr lang="en-GB" sz="1400" dirty="0" smtClean="0"/>
              <a:t>coastal</a:t>
            </a:r>
          </a:p>
          <a:p>
            <a:r>
              <a:rPr lang="en-GB" sz="1400" dirty="0" smtClean="0"/>
              <a:t> </a:t>
            </a:r>
            <a:r>
              <a:rPr lang="en-GB" sz="1400" dirty="0"/>
              <a:t>waters. </a:t>
            </a:r>
            <a:r>
              <a:rPr lang="en-GB" sz="1400" dirty="0" smtClean="0"/>
              <a:t>In </a:t>
            </a:r>
            <a:r>
              <a:rPr lang="en-GB" sz="1400" dirty="0"/>
              <a:t>contrast to freshwater systems, </a:t>
            </a:r>
            <a:r>
              <a:rPr lang="en-GB" sz="1400" dirty="0" smtClean="0"/>
              <a:t>N2 is more </a:t>
            </a:r>
          </a:p>
          <a:p>
            <a:r>
              <a:rPr lang="en-GB" sz="1400" dirty="0" smtClean="0"/>
              <a:t>commonly the key </a:t>
            </a:r>
            <a:r>
              <a:rPr lang="en-GB" sz="1400" dirty="0"/>
              <a:t>limiting nutrient of marine </a:t>
            </a:r>
            <a:r>
              <a:rPr lang="en-GB" sz="1400" dirty="0" smtClean="0"/>
              <a:t>waters</a:t>
            </a:r>
            <a:r>
              <a:rPr lang="en-GB" sz="1400" dirty="0"/>
              <a:t>; </a:t>
            </a:r>
            <a:endParaRPr lang="en-GB" sz="1400" dirty="0" smtClean="0"/>
          </a:p>
          <a:p>
            <a:r>
              <a:rPr lang="en-GB" sz="1400" dirty="0" smtClean="0"/>
              <a:t>thus</a:t>
            </a:r>
            <a:r>
              <a:rPr lang="en-GB" sz="1400" dirty="0"/>
              <a:t>, nitrogen levels </a:t>
            </a:r>
            <a:r>
              <a:rPr lang="en-GB" sz="1400" dirty="0" smtClean="0"/>
              <a:t>have </a:t>
            </a:r>
            <a:r>
              <a:rPr lang="en-GB" sz="1400" dirty="0"/>
              <a:t>greater importance to </a:t>
            </a:r>
            <a:endParaRPr lang="en-GB" sz="1400" dirty="0" smtClean="0"/>
          </a:p>
          <a:p>
            <a:r>
              <a:rPr lang="en-GB" sz="1400" dirty="0" smtClean="0"/>
              <a:t>understanding </a:t>
            </a:r>
            <a:r>
              <a:rPr lang="en-GB" sz="1400" dirty="0"/>
              <a:t>eutrophication </a:t>
            </a:r>
            <a:r>
              <a:rPr lang="en-GB" sz="1400" dirty="0" smtClean="0"/>
              <a:t>problems </a:t>
            </a:r>
            <a:r>
              <a:rPr lang="en-GB" sz="1400" dirty="0"/>
              <a:t>in salt water. </a:t>
            </a:r>
            <a:endParaRPr lang="en-GB" sz="1400" dirty="0" smtClean="0"/>
          </a:p>
          <a:p>
            <a:r>
              <a:rPr lang="en-GB" sz="1400" dirty="0" smtClean="0"/>
              <a:t>Estuaries are naturally </a:t>
            </a:r>
            <a:r>
              <a:rPr lang="en-GB" sz="1400" dirty="0"/>
              <a:t>eutrophic </a:t>
            </a:r>
            <a:r>
              <a:rPr lang="en-GB" sz="1400" dirty="0" smtClean="0"/>
              <a:t>because </a:t>
            </a:r>
            <a:r>
              <a:rPr lang="en-GB" sz="1400" dirty="0"/>
              <a:t>land-</a:t>
            </a:r>
            <a:r>
              <a:rPr lang="en-GB" sz="1400" dirty="0" smtClean="0"/>
              <a:t>derived </a:t>
            </a:r>
          </a:p>
          <a:p>
            <a:r>
              <a:rPr lang="en-GB" sz="1400" dirty="0" smtClean="0"/>
              <a:t>nutrients </a:t>
            </a:r>
            <a:r>
              <a:rPr lang="en-GB" sz="1400" dirty="0"/>
              <a:t>are concentrated </a:t>
            </a:r>
            <a:r>
              <a:rPr lang="en-GB" sz="1400" dirty="0" smtClean="0"/>
              <a:t>where run</a:t>
            </a:r>
            <a:r>
              <a:rPr lang="en-GB" sz="1400" dirty="0"/>
              <a:t>-off enters a </a:t>
            </a:r>
            <a:endParaRPr lang="en-GB" sz="1400" dirty="0" smtClean="0"/>
          </a:p>
          <a:p>
            <a:r>
              <a:rPr lang="en-GB" sz="1400" dirty="0" smtClean="0"/>
              <a:t>confined channel</a:t>
            </a:r>
            <a:r>
              <a:rPr lang="en-GB" sz="1400" dirty="0"/>
              <a:t>. Upwelling in coastal </a:t>
            </a:r>
            <a:r>
              <a:rPr lang="en-GB" sz="1400" dirty="0" smtClean="0"/>
              <a:t>systems </a:t>
            </a:r>
            <a:r>
              <a:rPr lang="en-GB" sz="1400" dirty="0"/>
              <a:t>also </a:t>
            </a:r>
            <a:endParaRPr lang="en-GB" sz="1400" dirty="0" smtClean="0"/>
          </a:p>
          <a:p>
            <a:r>
              <a:rPr lang="en-GB" sz="1400" dirty="0" smtClean="0"/>
              <a:t>promotes increased </a:t>
            </a:r>
            <a:r>
              <a:rPr lang="en-GB" sz="1400" dirty="0"/>
              <a:t>productivity by conveying </a:t>
            </a:r>
            <a:r>
              <a:rPr lang="en-GB" sz="1400" dirty="0" smtClean="0"/>
              <a:t>deep</a:t>
            </a:r>
            <a:r>
              <a:rPr lang="en-GB" sz="1400" dirty="0"/>
              <a:t>, </a:t>
            </a:r>
            <a:endParaRPr lang="en-GB" sz="1400" dirty="0" smtClean="0"/>
          </a:p>
          <a:p>
            <a:r>
              <a:rPr lang="en-GB" sz="1400" dirty="0" smtClean="0"/>
              <a:t>nutrient</a:t>
            </a:r>
            <a:r>
              <a:rPr lang="en-GB" sz="1400" dirty="0"/>
              <a:t>-rich waters to </a:t>
            </a:r>
            <a:r>
              <a:rPr lang="en-GB" sz="1400" dirty="0" smtClean="0"/>
              <a:t>the surface</a:t>
            </a:r>
            <a:r>
              <a:rPr lang="en-GB" sz="1400" dirty="0"/>
              <a:t>, where nutrients </a:t>
            </a:r>
            <a:endParaRPr lang="en-GB" sz="1400" dirty="0" smtClean="0"/>
          </a:p>
          <a:p>
            <a:r>
              <a:rPr lang="en-GB" sz="1400" dirty="0" smtClean="0"/>
              <a:t>can </a:t>
            </a:r>
            <a:r>
              <a:rPr lang="en-GB" sz="1400" dirty="0"/>
              <a:t>be assimilated by algae</a:t>
            </a:r>
            <a:r>
              <a:rPr lang="fr-FR" sz="1400" dirty="0"/>
              <a:t> </a:t>
            </a:r>
            <a:endParaRPr lang="fr-FR" sz="1400" dirty="0" smtClean="0"/>
          </a:p>
          <a:p>
            <a:pPr>
              <a:lnSpc>
                <a:spcPct val="50000"/>
              </a:lnSpc>
            </a:pPr>
            <a:endParaRPr lang="fr-FR" sz="1400" dirty="0"/>
          </a:p>
          <a:p>
            <a:r>
              <a:rPr lang="en-GB" sz="1400" dirty="0"/>
              <a:t>About 400 hypoxic coastal zones have been identified </a:t>
            </a:r>
            <a:endParaRPr lang="en-GB" sz="1400" dirty="0" smtClean="0"/>
          </a:p>
          <a:p>
            <a:r>
              <a:rPr lang="en-GB" sz="1400" dirty="0" smtClean="0"/>
              <a:t>in </a:t>
            </a:r>
            <a:r>
              <a:rPr lang="en-GB" sz="1400" dirty="0"/>
              <a:t>the </a:t>
            </a:r>
            <a:r>
              <a:rPr lang="en-GB" sz="1400" dirty="0" smtClean="0"/>
              <a:t>world</a:t>
            </a:r>
            <a:r>
              <a:rPr lang="en-GB" sz="1400" dirty="0"/>
              <a:t>, concentrated in coastal areas in Western </a:t>
            </a:r>
            <a:endParaRPr lang="en-GB" sz="1400" dirty="0" smtClean="0"/>
          </a:p>
          <a:p>
            <a:r>
              <a:rPr lang="en-GB" sz="1400" dirty="0" smtClean="0"/>
              <a:t>Europe</a:t>
            </a:r>
            <a:r>
              <a:rPr lang="en-GB" sz="1400" dirty="0"/>
              <a:t>, </a:t>
            </a:r>
            <a:r>
              <a:rPr lang="en-GB" sz="1400" dirty="0" smtClean="0"/>
              <a:t>the Eastern </a:t>
            </a:r>
            <a:r>
              <a:rPr lang="en-GB" sz="1400" dirty="0"/>
              <a:t>and Southern coasts of the US, </a:t>
            </a:r>
            <a:endParaRPr lang="en-GB" sz="1400" dirty="0" smtClean="0"/>
          </a:p>
          <a:p>
            <a:r>
              <a:rPr lang="en-GB" sz="1400" dirty="0" smtClean="0"/>
              <a:t>and </a:t>
            </a:r>
            <a:r>
              <a:rPr lang="en-GB" sz="1400" dirty="0"/>
              <a:t>East Asia, </a:t>
            </a:r>
            <a:r>
              <a:rPr lang="en-GB" sz="1400" dirty="0" smtClean="0"/>
              <a:t>particularly Japan.</a:t>
            </a:r>
          </a:p>
          <a:p>
            <a:endParaRPr lang="en-GB" sz="300" dirty="0" smtClean="0"/>
          </a:p>
          <a:p>
            <a:pPr algn="ctr"/>
            <a:r>
              <a:rPr lang="fr-FR" sz="1200" i="1" dirty="0" smtClean="0"/>
              <a:t>The </a:t>
            </a:r>
            <a:r>
              <a:rPr lang="fr-FR" sz="1200" i="1" dirty="0"/>
              <a:t>eutrophication </a:t>
            </a:r>
            <a:r>
              <a:rPr lang="fr-FR" sz="1200" i="1" dirty="0" err="1"/>
              <a:t>process</a:t>
            </a:r>
            <a:r>
              <a:rPr lang="fr-FR" sz="1200" i="1" dirty="0"/>
              <a:t> and </a:t>
            </a:r>
            <a:r>
              <a:rPr lang="fr-FR" sz="1200" i="1" dirty="0" err="1"/>
              <a:t>subsequent</a:t>
            </a:r>
            <a:r>
              <a:rPr lang="fr-FR" sz="1200" i="1" dirty="0"/>
              <a:t> formation of </a:t>
            </a:r>
            <a:r>
              <a:rPr lang="fr-FR" sz="1200" i="1" dirty="0" err="1"/>
              <a:t>sea-bottom</a:t>
            </a:r>
            <a:r>
              <a:rPr lang="fr-FR" sz="1200" i="1" dirty="0"/>
              <a:t> </a:t>
            </a:r>
            <a:r>
              <a:rPr lang="fr-FR" sz="1200" i="1" dirty="0" err="1"/>
              <a:t>hypoxia</a:t>
            </a:r>
            <a:r>
              <a:rPr lang="fr-FR" sz="1200" i="1" dirty="0"/>
              <a:t> in </a:t>
            </a:r>
            <a:r>
              <a:rPr lang="fr-FR" sz="1200" i="1" dirty="0" err="1"/>
              <a:t>coastal</a:t>
            </a:r>
            <a:r>
              <a:rPr lang="fr-FR" sz="1200" i="1" dirty="0"/>
              <a:t> waters </a:t>
            </a:r>
            <a:r>
              <a:rPr lang="en-GB" sz="1200" i="1" dirty="0"/>
              <a:t>Urban Development.</a:t>
            </a:r>
            <a:endParaRPr lang="fr-FR" sz="1200" i="1" dirty="0"/>
          </a:p>
          <a:p>
            <a:pPr>
              <a:lnSpc>
                <a:spcPct val="50000"/>
              </a:lnSpc>
            </a:pPr>
            <a:endParaRPr lang="fr-FR" sz="1400" dirty="0"/>
          </a:p>
          <a:p>
            <a:r>
              <a:rPr lang="en-GB" sz="1400" dirty="0"/>
              <a:t>In addition to runoff from land, atmospheric fixed nitrogen can enter the open ocean. A study in 2008 found that this could account for around one third of the ocean's external (non-recycled) nitrogen supply, and up to 3% of the annual new marine biological production. It has been suggested that accumulating reactive nitrogen in the environment may prove as serious as putting </a:t>
            </a:r>
            <a:r>
              <a:rPr lang="en-GB" sz="1400" dirty="0" smtClean="0"/>
              <a:t>CO2in </a:t>
            </a:r>
            <a:r>
              <a:rPr lang="en-GB" sz="1400" dirty="0"/>
              <a:t>the atmosphere.</a:t>
            </a:r>
            <a:endParaRPr lang="fr-FR" sz="1400" dirty="0"/>
          </a:p>
          <a:p>
            <a:r>
              <a:rPr lang="en-GB" sz="1400" dirty="0"/>
              <a:t> </a:t>
            </a:r>
            <a:endParaRPr lang="fr-FR" sz="1400" dirty="0"/>
          </a:p>
        </p:txBody>
      </p:sp>
      <p:pic>
        <p:nvPicPr>
          <p:cNvPr id="2050" name="Picture 2" descr="europe_20dec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967" y="1178466"/>
            <a:ext cx="3872682" cy="348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7310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02871"/>
            <a:ext cx="7772400" cy="392068"/>
          </a:xfrm>
        </p:spPr>
        <p:txBody>
          <a:bodyPr>
            <a:normAutofit/>
          </a:bodyPr>
          <a:lstStyle/>
          <a:p>
            <a:r>
              <a:rPr lang="en-GB" sz="1800" b="1" dirty="0"/>
              <a:t>Other examples of Environmental </a:t>
            </a:r>
            <a:r>
              <a:rPr lang="en-GB" sz="1800" b="1" dirty="0" smtClean="0"/>
              <a:t>degradation (1)</a:t>
            </a:r>
            <a:r>
              <a:rPr lang="fr-FR" sz="1800" dirty="0" smtClean="0"/>
              <a:t> </a:t>
            </a:r>
            <a:endParaRPr lang="en-GB" sz="2000" dirty="0"/>
          </a:p>
        </p:txBody>
      </p:sp>
      <p:sp>
        <p:nvSpPr>
          <p:cNvPr id="3" name="Rectangle 2"/>
          <p:cNvSpPr/>
          <p:nvPr/>
        </p:nvSpPr>
        <p:spPr>
          <a:xfrm>
            <a:off x="571100" y="1025717"/>
            <a:ext cx="8201739" cy="5155256"/>
          </a:xfrm>
          <a:prstGeom prst="rect">
            <a:avLst/>
          </a:prstGeom>
        </p:spPr>
        <p:txBody>
          <a:bodyPr wrap="square">
            <a:spAutoFit/>
          </a:bodyPr>
          <a:lstStyle/>
          <a:p>
            <a:r>
              <a:rPr lang="en-GB" sz="1400" b="1" dirty="0"/>
              <a:t>• Habitat </a:t>
            </a:r>
            <a:r>
              <a:rPr lang="en-GB" sz="1400" b="1" dirty="0" smtClean="0"/>
              <a:t>Fragmentation</a:t>
            </a:r>
          </a:p>
          <a:p>
            <a:pPr>
              <a:lnSpc>
                <a:spcPct val="50000"/>
              </a:lnSpc>
            </a:pPr>
            <a:endParaRPr lang="fr-FR" sz="1400" dirty="0"/>
          </a:p>
          <a:p>
            <a:r>
              <a:rPr lang="en-GB" sz="1400" dirty="0"/>
              <a:t>Habitat fragmentation carries long term environmental impacts, some of which can destroy entire ecosystems. An ecosystem is a distinct unit and includes living and non-living elements. Plants and animals are obvious members, but it will also include other components on which they rely on such as streams, lakes, and soils.</a:t>
            </a:r>
            <a:endParaRPr lang="fr-FR" sz="1400" dirty="0"/>
          </a:p>
          <a:p>
            <a:r>
              <a:rPr lang="en-GB" sz="1400" dirty="0"/>
              <a:t> </a:t>
            </a:r>
            <a:r>
              <a:rPr lang="en-GB" sz="1400" dirty="0" smtClean="0"/>
              <a:t>Habitats </a:t>
            </a:r>
            <a:r>
              <a:rPr lang="en-GB" sz="1400" dirty="0"/>
              <a:t>become fragmented when development breaks up solid stretches of </a:t>
            </a:r>
            <a:r>
              <a:rPr lang="en-GB" sz="1400" dirty="0" smtClean="0"/>
              <a:t>land, </a:t>
            </a:r>
            <a:r>
              <a:rPr lang="en-GB" sz="1400" i="1" dirty="0" err="1" smtClean="0"/>
              <a:t>f.i</a:t>
            </a:r>
            <a:r>
              <a:rPr lang="en-GB" sz="1400" i="1" dirty="0" smtClean="0"/>
              <a:t>.</a:t>
            </a:r>
            <a:r>
              <a:rPr lang="en-GB" sz="1400" dirty="0" smtClean="0"/>
              <a:t> roads cutting through </a:t>
            </a:r>
            <a:r>
              <a:rPr lang="en-GB" sz="1400" dirty="0"/>
              <a:t>forests. The largest of these consequences are initially felt by specific plant and animal communities, most of which are specialized for their bioregion or require large areas of land to retain a healthy genetic heritage.</a:t>
            </a:r>
            <a:endParaRPr lang="fr-FR" sz="1400" dirty="0"/>
          </a:p>
          <a:p>
            <a:pPr>
              <a:lnSpc>
                <a:spcPct val="50000"/>
              </a:lnSpc>
            </a:pPr>
            <a:r>
              <a:rPr lang="en-GB" sz="1400" dirty="0"/>
              <a:t> </a:t>
            </a:r>
            <a:endParaRPr lang="en-GB" sz="1400" dirty="0" smtClean="0"/>
          </a:p>
          <a:p>
            <a:r>
              <a:rPr lang="en-GB" sz="1400" b="1" dirty="0" smtClean="0"/>
              <a:t>• </a:t>
            </a:r>
            <a:r>
              <a:rPr lang="en-GB" sz="1400" b="1" dirty="0"/>
              <a:t>Area Sensitive </a:t>
            </a:r>
            <a:r>
              <a:rPr lang="en-GB" sz="1400" b="1" dirty="0" smtClean="0"/>
              <a:t>Animals</a:t>
            </a:r>
            <a:endParaRPr lang="fr-FR" sz="1400" dirty="0"/>
          </a:p>
          <a:p>
            <a:r>
              <a:rPr lang="en-GB" sz="1400" dirty="0"/>
              <a:t>Some wildlife </a:t>
            </a:r>
            <a:r>
              <a:rPr lang="en-GB" sz="1400" dirty="0" smtClean="0"/>
              <a:t>species, </a:t>
            </a:r>
            <a:r>
              <a:rPr lang="en-GB" sz="1400" dirty="0"/>
              <a:t>area </a:t>
            </a:r>
            <a:r>
              <a:rPr lang="en-GB" sz="1400" dirty="0" smtClean="0"/>
              <a:t>sensitive animals, require </a:t>
            </a:r>
            <a:r>
              <a:rPr lang="en-GB" sz="1400" dirty="0"/>
              <a:t>large stretches of land in order to meet all of their needs for food, habitat, and other </a:t>
            </a:r>
            <a:r>
              <a:rPr lang="en-GB" sz="1400" dirty="0" smtClean="0"/>
              <a:t>resources. </a:t>
            </a:r>
            <a:r>
              <a:rPr lang="en-GB" sz="1400" dirty="0"/>
              <a:t>When the environment is fragmented, </a:t>
            </a:r>
            <a:r>
              <a:rPr lang="en-GB" sz="1400" dirty="0" smtClean="0"/>
              <a:t>large </a:t>
            </a:r>
            <a:r>
              <a:rPr lang="en-GB" sz="1400" dirty="0"/>
              <a:t>patches of habitat no longer exist. It becomes more difficult for the wildlife to get </a:t>
            </a:r>
            <a:endParaRPr lang="en-GB" sz="1400" dirty="0" smtClean="0"/>
          </a:p>
          <a:p>
            <a:r>
              <a:rPr lang="en-GB" sz="1400" dirty="0" smtClean="0"/>
              <a:t>the </a:t>
            </a:r>
            <a:r>
              <a:rPr lang="en-GB" sz="1400" dirty="0"/>
              <a:t>resources they </a:t>
            </a:r>
            <a:r>
              <a:rPr lang="en-GB" sz="1400" dirty="0" smtClean="0"/>
              <a:t>need to survive, becoming </a:t>
            </a:r>
            <a:r>
              <a:rPr lang="en-GB" sz="1400" dirty="0"/>
              <a:t>threatened </a:t>
            </a:r>
            <a:r>
              <a:rPr lang="en-GB" sz="1400" dirty="0" smtClean="0"/>
              <a:t>or</a:t>
            </a:r>
          </a:p>
          <a:p>
            <a:r>
              <a:rPr lang="en-GB" sz="1400" dirty="0" smtClean="0"/>
              <a:t> </a:t>
            </a:r>
            <a:r>
              <a:rPr lang="en-GB" sz="1400" dirty="0"/>
              <a:t>endangered. The environment suffers without the animals </a:t>
            </a:r>
            <a:endParaRPr lang="en-GB" sz="1400" dirty="0" smtClean="0"/>
          </a:p>
          <a:p>
            <a:r>
              <a:rPr lang="en-GB" sz="1400" dirty="0" smtClean="0"/>
              <a:t>that </a:t>
            </a:r>
            <a:r>
              <a:rPr lang="en-GB" sz="1400" dirty="0"/>
              <a:t>play their role in the food web.</a:t>
            </a:r>
            <a:endParaRPr lang="fr-FR" sz="1400" dirty="0"/>
          </a:p>
          <a:p>
            <a:pPr>
              <a:lnSpc>
                <a:spcPct val="50000"/>
              </a:lnSpc>
            </a:pPr>
            <a:r>
              <a:rPr lang="en-GB" sz="1400" b="1" dirty="0"/>
              <a:t> </a:t>
            </a:r>
            <a:endParaRPr lang="en-GB" sz="1400" b="1" dirty="0" smtClean="0"/>
          </a:p>
          <a:p>
            <a:r>
              <a:rPr lang="en-GB" sz="1400" b="1" dirty="0" smtClean="0"/>
              <a:t>• </a:t>
            </a:r>
            <a:r>
              <a:rPr lang="en-GB" sz="1400" b="1" dirty="0"/>
              <a:t>Acid Rain</a:t>
            </a:r>
            <a:endParaRPr lang="fr-FR" sz="1400" dirty="0"/>
          </a:p>
          <a:p>
            <a:r>
              <a:rPr lang="en-GB" sz="1400" dirty="0"/>
              <a:t>Acid rain occurs when </a:t>
            </a:r>
            <a:r>
              <a:rPr lang="en-GB" sz="1400" dirty="0" err="1"/>
              <a:t>sulfur</a:t>
            </a:r>
            <a:r>
              <a:rPr lang="en-GB" sz="1400" dirty="0"/>
              <a:t> dioxide from coal plant </a:t>
            </a:r>
            <a:r>
              <a:rPr lang="en-GB" sz="1400" dirty="0" smtClean="0"/>
              <a:t>emissions</a:t>
            </a:r>
          </a:p>
          <a:p>
            <a:r>
              <a:rPr lang="en-GB" sz="1400" dirty="0" smtClean="0"/>
              <a:t> </a:t>
            </a:r>
            <a:r>
              <a:rPr lang="en-GB" sz="1400" dirty="0"/>
              <a:t>combines with moisture present in the air. A chemical </a:t>
            </a:r>
            <a:r>
              <a:rPr lang="en-GB" sz="1400" dirty="0" smtClean="0"/>
              <a:t>reaction </a:t>
            </a:r>
          </a:p>
          <a:p>
            <a:r>
              <a:rPr lang="en-GB" sz="1400" dirty="0" smtClean="0"/>
              <a:t>creates </a:t>
            </a:r>
            <a:r>
              <a:rPr lang="en-GB" sz="1400" dirty="0"/>
              <a:t>this acid precipitation. Acid rain can acidify </a:t>
            </a:r>
            <a:r>
              <a:rPr lang="en-GB" sz="1400" dirty="0" smtClean="0"/>
              <a:t>and </a:t>
            </a:r>
            <a:r>
              <a:rPr lang="en-GB" sz="1400" dirty="0"/>
              <a:t>pollute </a:t>
            </a:r>
            <a:endParaRPr lang="en-GB" sz="1400" dirty="0" smtClean="0"/>
          </a:p>
          <a:p>
            <a:r>
              <a:rPr lang="en-GB" sz="1400" dirty="0" smtClean="0"/>
              <a:t>lakes </a:t>
            </a:r>
            <a:r>
              <a:rPr lang="en-GB" sz="1400" dirty="0"/>
              <a:t>and streams. It causes similar effects to the </a:t>
            </a:r>
            <a:r>
              <a:rPr lang="en-GB" sz="1400" dirty="0" smtClean="0"/>
              <a:t>soil</a:t>
            </a:r>
            <a:r>
              <a:rPr lang="en-GB" sz="1400" dirty="0"/>
              <a:t>. I</a:t>
            </a:r>
            <a:r>
              <a:rPr lang="en-GB" sz="1400" dirty="0" smtClean="0"/>
              <a:t>f </a:t>
            </a:r>
            <a:r>
              <a:rPr lang="en-GB" sz="1400" dirty="0"/>
              <a:t>enough </a:t>
            </a:r>
            <a:endParaRPr lang="en-GB" sz="1400" dirty="0" smtClean="0"/>
          </a:p>
          <a:p>
            <a:r>
              <a:rPr lang="en-GB" sz="1400" dirty="0" smtClean="0"/>
              <a:t>acid </a:t>
            </a:r>
            <a:r>
              <a:rPr lang="en-GB" sz="1400" dirty="0"/>
              <a:t>rain falls in a given environment, it can </a:t>
            </a:r>
            <a:r>
              <a:rPr lang="en-GB" sz="1400" dirty="0" smtClean="0"/>
              <a:t>acidify </a:t>
            </a:r>
            <a:r>
              <a:rPr lang="en-GB" sz="1400" dirty="0"/>
              <a:t>the water or </a:t>
            </a:r>
            <a:endParaRPr lang="en-GB" sz="1400" dirty="0" smtClean="0"/>
          </a:p>
          <a:p>
            <a:r>
              <a:rPr lang="en-GB" sz="1400" dirty="0" smtClean="0"/>
              <a:t>soil </a:t>
            </a:r>
            <a:r>
              <a:rPr lang="en-GB" sz="1400" dirty="0"/>
              <a:t>to a point where no life can </a:t>
            </a:r>
            <a:r>
              <a:rPr lang="en-GB" sz="1400" dirty="0" smtClean="0"/>
              <a:t>be sustained</a:t>
            </a:r>
            <a:r>
              <a:rPr lang="en-GB" sz="1400" dirty="0"/>
              <a:t>. Plants die off. </a:t>
            </a:r>
            <a:endParaRPr lang="en-GB" sz="1400" dirty="0" smtClean="0"/>
          </a:p>
          <a:p>
            <a:r>
              <a:rPr lang="en-GB" sz="1400" dirty="0" smtClean="0"/>
              <a:t>The </a:t>
            </a:r>
            <a:r>
              <a:rPr lang="en-GB" sz="1400" dirty="0"/>
              <a:t>animals that depend upon them </a:t>
            </a:r>
            <a:r>
              <a:rPr lang="en-GB" sz="1400" dirty="0" smtClean="0"/>
              <a:t>disappear</a:t>
            </a:r>
            <a:r>
              <a:rPr lang="en-GB" sz="1400" dirty="0"/>
              <a:t>. </a:t>
            </a:r>
            <a:endParaRPr lang="fr-FR" sz="1400" dirty="0"/>
          </a:p>
        </p:txBody>
      </p:sp>
      <p:pic>
        <p:nvPicPr>
          <p:cNvPr id="2" name="Image 1" descr="Acid_rain_wood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903" y="3514037"/>
            <a:ext cx="3370936" cy="2528202"/>
          </a:xfrm>
          <a:prstGeom prst="rect">
            <a:avLst/>
          </a:prstGeom>
        </p:spPr>
      </p:pic>
    </p:spTree>
    <p:extLst>
      <p:ext uri="{BB962C8B-B14F-4D97-AF65-F5344CB8AC3E}">
        <p14:creationId xmlns:p14="http://schemas.microsoft.com/office/powerpoint/2010/main" val="268512688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02871"/>
            <a:ext cx="7772400" cy="392068"/>
          </a:xfrm>
        </p:spPr>
        <p:txBody>
          <a:bodyPr>
            <a:normAutofit/>
          </a:bodyPr>
          <a:lstStyle/>
          <a:p>
            <a:r>
              <a:rPr lang="en-GB" sz="1800" b="1" dirty="0"/>
              <a:t>Other examples of Environmental </a:t>
            </a:r>
            <a:r>
              <a:rPr lang="en-GB" sz="1800" b="1" dirty="0" smtClean="0"/>
              <a:t>degradation (2)</a:t>
            </a:r>
            <a:r>
              <a:rPr lang="fr-FR" sz="1800" dirty="0" smtClean="0"/>
              <a:t> </a:t>
            </a:r>
            <a:endParaRPr lang="en-GB" sz="2000" dirty="0"/>
          </a:p>
        </p:txBody>
      </p:sp>
      <p:sp>
        <p:nvSpPr>
          <p:cNvPr id="3" name="Rectangle 2"/>
          <p:cNvSpPr/>
          <p:nvPr/>
        </p:nvSpPr>
        <p:spPr>
          <a:xfrm>
            <a:off x="571100" y="1025717"/>
            <a:ext cx="8201739" cy="5693865"/>
          </a:xfrm>
          <a:prstGeom prst="rect">
            <a:avLst/>
          </a:prstGeom>
        </p:spPr>
        <p:txBody>
          <a:bodyPr wrap="square">
            <a:spAutoFit/>
          </a:bodyPr>
          <a:lstStyle/>
          <a:p>
            <a:r>
              <a:rPr lang="en-GB" sz="1400" b="1" dirty="0"/>
              <a:t>• Agriculture</a:t>
            </a:r>
            <a:endParaRPr lang="fr-FR" sz="1400" dirty="0"/>
          </a:p>
          <a:p>
            <a:r>
              <a:rPr lang="en-GB" sz="1400" dirty="0"/>
              <a:t>The provisioning services afforded by ecosystems refer to </a:t>
            </a:r>
            <a:r>
              <a:rPr lang="en-GB" sz="1400" dirty="0" smtClean="0"/>
              <a:t>products they provide </a:t>
            </a:r>
            <a:r>
              <a:rPr lang="en-GB" sz="1400" dirty="0"/>
              <a:t>for us. Essentially, </a:t>
            </a:r>
            <a:r>
              <a:rPr lang="en-GB" sz="1400" dirty="0" smtClean="0"/>
              <a:t>food</a:t>
            </a:r>
            <a:r>
              <a:rPr lang="en-GB" sz="1400" dirty="0"/>
              <a:t>, fibres, useful molecules, energy resources </a:t>
            </a:r>
            <a:r>
              <a:rPr lang="en-GB" sz="1400" dirty="0" smtClean="0"/>
              <a:t>biofuels</a:t>
            </a:r>
            <a:r>
              <a:rPr lang="en-GB" sz="1400" dirty="0"/>
              <a:t>, softwood lumber and timber, and genetic resources. </a:t>
            </a:r>
            <a:endParaRPr lang="fr-FR" sz="1400" dirty="0"/>
          </a:p>
          <a:p>
            <a:pPr>
              <a:lnSpc>
                <a:spcPct val="50000"/>
              </a:lnSpc>
            </a:pPr>
            <a:r>
              <a:rPr lang="en-GB" sz="1400" dirty="0"/>
              <a:t> </a:t>
            </a:r>
            <a:endParaRPr lang="fr-FR" sz="1400" dirty="0"/>
          </a:p>
          <a:p>
            <a:r>
              <a:rPr lang="en-GB" sz="1400" dirty="0"/>
              <a:t>Because of various pressures and their combined effect, caused by population growth and the need for farming to be economically viable, many producers have abandoned </a:t>
            </a:r>
            <a:r>
              <a:rPr lang="en-GB" sz="1400" dirty="0" err="1"/>
              <a:t>polyculture</a:t>
            </a:r>
            <a:r>
              <a:rPr lang="en-GB" sz="1400" dirty="0"/>
              <a:t> and traditional farming methods, in favour of the intensive production of a single species, in the hope of a quick profit. </a:t>
            </a:r>
            <a:endParaRPr lang="fr-FR" sz="1400" dirty="0"/>
          </a:p>
          <a:p>
            <a:pPr>
              <a:lnSpc>
                <a:spcPct val="50000"/>
              </a:lnSpc>
            </a:pPr>
            <a:r>
              <a:rPr lang="en-GB" sz="1400" dirty="0"/>
              <a:t> </a:t>
            </a:r>
            <a:endParaRPr lang="fr-FR" sz="1400" dirty="0"/>
          </a:p>
          <a:p>
            <a:r>
              <a:rPr lang="en-GB" sz="1400" dirty="0" smtClean="0"/>
              <a:t>This </a:t>
            </a:r>
            <a:r>
              <a:rPr lang="en-GB" sz="1400" dirty="0"/>
              <a:t>conversion of traditional agricultural ecosystems </a:t>
            </a:r>
            <a:r>
              <a:rPr lang="en-GB" sz="1400" dirty="0" smtClean="0"/>
              <a:t>to intensive </a:t>
            </a:r>
          </a:p>
          <a:p>
            <a:r>
              <a:rPr lang="en-GB" sz="1400" dirty="0" smtClean="0"/>
              <a:t>farming causes </a:t>
            </a:r>
            <a:r>
              <a:rPr lang="en-GB" sz="1400" dirty="0"/>
              <a:t>the break-up and destruction of </a:t>
            </a:r>
            <a:r>
              <a:rPr lang="en-GB" sz="1400" dirty="0" smtClean="0"/>
              <a:t>habitats linked </a:t>
            </a:r>
            <a:r>
              <a:rPr lang="en-GB" sz="1400" dirty="0"/>
              <a:t>to </a:t>
            </a:r>
            <a:endParaRPr lang="en-GB" sz="1400" dirty="0" smtClean="0"/>
          </a:p>
          <a:p>
            <a:r>
              <a:rPr lang="en-GB" sz="1400" dirty="0" smtClean="0"/>
              <a:t>agro</a:t>
            </a:r>
            <a:r>
              <a:rPr lang="en-GB" sz="1400" dirty="0"/>
              <a:t>-biodiversity. This goes hand in hand with the </a:t>
            </a:r>
            <a:r>
              <a:rPr lang="en-GB" sz="1400" dirty="0" smtClean="0"/>
              <a:t>impoverishment</a:t>
            </a:r>
          </a:p>
          <a:p>
            <a:r>
              <a:rPr lang="en-GB" sz="1400" dirty="0" smtClean="0"/>
              <a:t>of </a:t>
            </a:r>
            <a:r>
              <a:rPr lang="en-GB" sz="1400" dirty="0"/>
              <a:t>genetic diversity</a:t>
            </a:r>
            <a:r>
              <a:rPr lang="en-GB" sz="1400" dirty="0" smtClean="0"/>
              <a:t>. </a:t>
            </a:r>
            <a:r>
              <a:rPr lang="en-GB" sz="1400" dirty="0"/>
              <a:t>Basically, the food provided </a:t>
            </a:r>
            <a:r>
              <a:rPr lang="en-GB" sz="1400" dirty="0" smtClean="0"/>
              <a:t>for </a:t>
            </a:r>
            <a:r>
              <a:rPr lang="en-GB" sz="1400" dirty="0"/>
              <a:t>nearly half of </a:t>
            </a:r>
            <a:endParaRPr lang="en-GB" sz="1400" dirty="0" smtClean="0"/>
          </a:p>
          <a:p>
            <a:r>
              <a:rPr lang="en-GB" sz="1400" dirty="0" smtClean="0"/>
              <a:t>The population </a:t>
            </a:r>
            <a:r>
              <a:rPr lang="en-GB" sz="1400" dirty="0"/>
              <a:t>comes from a small </a:t>
            </a:r>
            <a:r>
              <a:rPr lang="en-GB" sz="1400" dirty="0" smtClean="0"/>
              <a:t>number </a:t>
            </a:r>
            <a:r>
              <a:rPr lang="en-GB" sz="1400" dirty="0"/>
              <a:t>of varieties of </a:t>
            </a:r>
            <a:r>
              <a:rPr lang="en-GB" sz="1400" dirty="0" smtClean="0"/>
              <a:t>three</a:t>
            </a:r>
          </a:p>
          <a:p>
            <a:r>
              <a:rPr lang="en-GB" sz="1400" dirty="0" smtClean="0"/>
              <a:t>crops</a:t>
            </a:r>
            <a:r>
              <a:rPr lang="en-GB" sz="1400" dirty="0"/>
              <a:t>: rice, </a:t>
            </a:r>
            <a:r>
              <a:rPr lang="en-GB" sz="1400" dirty="0" smtClean="0"/>
              <a:t>wheat, maize</a:t>
            </a:r>
            <a:r>
              <a:rPr lang="en-GB" sz="1400" dirty="0"/>
              <a:t>; </a:t>
            </a:r>
            <a:r>
              <a:rPr lang="en-GB" sz="1400" dirty="0" smtClean="0"/>
              <a:t>a </a:t>
            </a:r>
            <a:r>
              <a:rPr lang="en-GB" sz="1400" dirty="0"/>
              <a:t>considerable number of </a:t>
            </a:r>
            <a:r>
              <a:rPr lang="en-GB" sz="1400" dirty="0" smtClean="0"/>
              <a:t>plant varieties,</a:t>
            </a:r>
          </a:p>
          <a:p>
            <a:r>
              <a:rPr lang="en-GB" sz="1400" dirty="0" smtClean="0"/>
              <a:t> </a:t>
            </a:r>
            <a:r>
              <a:rPr lang="en-GB" sz="1400" dirty="0"/>
              <a:t>on the other hand</a:t>
            </a:r>
            <a:r>
              <a:rPr lang="en-GB" sz="1400" dirty="0" smtClean="0"/>
              <a:t>, that </a:t>
            </a:r>
            <a:r>
              <a:rPr lang="en-GB" sz="1400" dirty="0"/>
              <a:t>could be grown are </a:t>
            </a:r>
            <a:r>
              <a:rPr lang="en-GB" sz="1400" dirty="0" smtClean="0"/>
              <a:t>being neglected</a:t>
            </a:r>
            <a:r>
              <a:rPr lang="en-GB" sz="1400" dirty="0"/>
              <a:t>, </a:t>
            </a:r>
            <a:endParaRPr lang="en-GB" sz="1400" dirty="0" smtClean="0"/>
          </a:p>
          <a:p>
            <a:r>
              <a:rPr lang="en-GB" sz="1400" dirty="0" smtClean="0"/>
              <a:t>sometimes </a:t>
            </a:r>
            <a:r>
              <a:rPr lang="en-GB" sz="1400" dirty="0"/>
              <a:t>abandoned altogether and threatened with extinction. </a:t>
            </a:r>
            <a:endParaRPr lang="fr-FR" sz="1400" dirty="0"/>
          </a:p>
          <a:p>
            <a:pPr>
              <a:lnSpc>
                <a:spcPct val="50000"/>
              </a:lnSpc>
            </a:pPr>
            <a:r>
              <a:rPr lang="en-GB" sz="1400" b="1" dirty="0"/>
              <a:t> </a:t>
            </a:r>
            <a:endParaRPr lang="fr-FR" sz="1400" dirty="0"/>
          </a:p>
          <a:p>
            <a:r>
              <a:rPr lang="en-GB" sz="1400" dirty="0" smtClean="0"/>
              <a:t>FAO estimates </a:t>
            </a:r>
            <a:r>
              <a:rPr lang="en-GB" sz="1400" dirty="0"/>
              <a:t>that about a million farmers in Latin America </a:t>
            </a:r>
            <a:r>
              <a:rPr lang="en-GB" sz="1400" dirty="0" smtClean="0"/>
              <a:t>are dependent </a:t>
            </a:r>
            <a:r>
              <a:rPr lang="en-GB" sz="1400" dirty="0"/>
              <a:t>on </a:t>
            </a:r>
            <a:r>
              <a:rPr lang="en-GB" sz="1400" dirty="0" smtClean="0"/>
              <a:t>a single </a:t>
            </a:r>
            <a:r>
              <a:rPr lang="en-GB" sz="1400" dirty="0"/>
              <a:t>species </a:t>
            </a:r>
            <a:r>
              <a:rPr lang="en-GB" sz="1400" dirty="0" smtClean="0"/>
              <a:t>of rice </a:t>
            </a:r>
            <a:r>
              <a:rPr lang="en-GB" sz="1400" dirty="0"/>
              <a:t>(</a:t>
            </a:r>
            <a:r>
              <a:rPr lang="en-GB" sz="1400" dirty="0" smtClean="0"/>
              <a:t>XX</a:t>
            </a:r>
            <a:r>
              <a:rPr lang="en-GB" sz="1400" dirty="0"/>
              <a:t>), which is therefore their main source of energy, </a:t>
            </a:r>
            <a:r>
              <a:rPr lang="en-GB" sz="1400" dirty="0" smtClean="0"/>
              <a:t>of </a:t>
            </a:r>
            <a:r>
              <a:rPr lang="en-GB" sz="1400" dirty="0"/>
              <a:t>employment and income. Given this scenario, it is not difficult to imagine what the dramatic consequences of a poor </a:t>
            </a:r>
            <a:r>
              <a:rPr lang="en-GB" sz="1400" dirty="0" smtClean="0"/>
              <a:t>harvest. The same </a:t>
            </a:r>
            <a:r>
              <a:rPr lang="en-GB" sz="1400" dirty="0"/>
              <a:t>pattern in livestock farming, where it is estimated that a third of the 6,500 breeds of domestic animals are currently in danger of extinction. </a:t>
            </a:r>
            <a:endParaRPr lang="fr-FR" sz="1400" dirty="0"/>
          </a:p>
          <a:p>
            <a:pPr>
              <a:lnSpc>
                <a:spcPct val="50000"/>
              </a:lnSpc>
            </a:pPr>
            <a:r>
              <a:rPr lang="en-GB" sz="1400" dirty="0"/>
              <a:t> </a:t>
            </a:r>
            <a:endParaRPr lang="fr-FR" sz="1400" dirty="0"/>
          </a:p>
          <a:p>
            <a:r>
              <a:rPr lang="en-GB" sz="1400" dirty="0"/>
              <a:t> </a:t>
            </a:r>
            <a:r>
              <a:rPr lang="en-GB" sz="1400" b="1" dirty="0"/>
              <a:t>• Aggressive Plant Life</a:t>
            </a:r>
            <a:endParaRPr lang="fr-FR" sz="1400" dirty="0"/>
          </a:p>
          <a:p>
            <a:r>
              <a:rPr lang="en-GB" sz="1400" dirty="0"/>
              <a:t>A more critical result of habitat fragmentation is land disturbance. Many weedy plant species are both opportunistic and invasive. A breach in the habitat gives them an opportunity to take hold. These aggressive plants can take over an environment, displacing or competing the native flora. The result is habitat with a single dominant plant which doesn't provide adequate food resources for all the wildlife. </a:t>
            </a:r>
            <a:endParaRPr lang="en-GB" sz="1400" b="1" dirty="0"/>
          </a:p>
          <a:p>
            <a:endParaRPr lang="fr-FR" sz="1400" dirty="0"/>
          </a:p>
        </p:txBody>
      </p:sp>
      <p:pic>
        <p:nvPicPr>
          <p:cNvPr id="2" name="Image 1" descr="Intensive farm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435" y="2505827"/>
            <a:ext cx="2787098" cy="1858065"/>
          </a:xfrm>
          <a:prstGeom prst="rect">
            <a:avLst/>
          </a:prstGeom>
        </p:spPr>
      </p:pic>
    </p:spTree>
    <p:extLst>
      <p:ext uri="{BB962C8B-B14F-4D97-AF65-F5344CB8AC3E}">
        <p14:creationId xmlns:p14="http://schemas.microsoft.com/office/powerpoint/2010/main" val="17644786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02871"/>
            <a:ext cx="7772400" cy="392068"/>
          </a:xfrm>
        </p:spPr>
        <p:txBody>
          <a:bodyPr>
            <a:normAutofit/>
          </a:bodyPr>
          <a:lstStyle/>
          <a:p>
            <a:r>
              <a:rPr lang="fr-FR" sz="1800" b="1" dirty="0" smtClean="0"/>
              <a:t>Urbanisation and land use</a:t>
            </a:r>
            <a:endParaRPr lang="en-GB" sz="2000" dirty="0"/>
          </a:p>
        </p:txBody>
      </p:sp>
      <p:sp>
        <p:nvSpPr>
          <p:cNvPr id="3" name="Rectangle 2"/>
          <p:cNvSpPr/>
          <p:nvPr/>
        </p:nvSpPr>
        <p:spPr>
          <a:xfrm>
            <a:off x="571100" y="1025717"/>
            <a:ext cx="8201739" cy="3970318"/>
          </a:xfrm>
          <a:prstGeom prst="rect">
            <a:avLst/>
          </a:prstGeom>
        </p:spPr>
        <p:txBody>
          <a:bodyPr wrap="square">
            <a:spAutoFit/>
          </a:bodyPr>
          <a:lstStyle/>
          <a:p>
            <a:r>
              <a:rPr lang="en-GB" sz="1400" dirty="0"/>
              <a:t>Increasing urbanisation exacerbates the consequences of these agricultural practices. By 2030, 70% of the world's population will live in cities. This rural-to-urban migration will increase the human pressure on urban environment plagued by problems like water shortages and polluted water, insufficient sanitation, and increasing need for expansion into farmland and other areas. In the rural areas fertile soil is lost to land degradation and desertification, which strip away the crucial topsoil needed for food production. The degradation of soil, due to pollution, deforestation, overuse of fertilizers, and urban expansion, leads to serious threats to global food security.</a:t>
            </a:r>
            <a:endParaRPr lang="fr-FR" sz="1400" dirty="0"/>
          </a:p>
          <a:p>
            <a:r>
              <a:rPr lang="en-GB" sz="1400" dirty="0"/>
              <a:t> </a:t>
            </a:r>
            <a:endParaRPr lang="fr-FR" sz="1400" dirty="0"/>
          </a:p>
          <a:p>
            <a:r>
              <a:rPr lang="en-GB" sz="1400" dirty="0"/>
              <a:t>Topsoil is, after water, maybe the most </a:t>
            </a:r>
            <a:r>
              <a:rPr lang="en-GB" sz="1400" dirty="0" smtClean="0"/>
              <a:t>valuable </a:t>
            </a:r>
          </a:p>
          <a:p>
            <a:r>
              <a:rPr lang="en-GB" sz="1400" dirty="0" smtClean="0"/>
              <a:t>resource </a:t>
            </a:r>
            <a:r>
              <a:rPr lang="en-GB" sz="1400" dirty="0"/>
              <a:t>on the planet. </a:t>
            </a:r>
            <a:r>
              <a:rPr lang="en-GB" sz="1400" dirty="0" smtClean="0"/>
              <a:t>Everything </a:t>
            </a:r>
            <a:r>
              <a:rPr lang="en-GB" sz="1400" dirty="0"/>
              <a:t>grows out of </a:t>
            </a:r>
            <a:r>
              <a:rPr lang="en-GB" sz="1400" dirty="0" smtClean="0"/>
              <a:t>it</a:t>
            </a:r>
          </a:p>
          <a:p>
            <a:r>
              <a:rPr lang="en-GB" sz="1400" dirty="0" smtClean="0"/>
              <a:t> </a:t>
            </a:r>
            <a:r>
              <a:rPr lang="en-GB" sz="1400" dirty="0"/>
              <a:t>– and yet </a:t>
            </a:r>
            <a:r>
              <a:rPr lang="en-GB" sz="1400" dirty="0" smtClean="0"/>
              <a:t>we are </a:t>
            </a:r>
            <a:r>
              <a:rPr lang="en-GB" sz="1400" dirty="0"/>
              <a:t>throwing it away recklessly: </a:t>
            </a:r>
            <a:r>
              <a:rPr lang="en-GB" sz="1400" dirty="0" smtClean="0"/>
              <a:t>40</a:t>
            </a:r>
          </a:p>
          <a:p>
            <a:r>
              <a:rPr lang="en-GB" sz="1400" dirty="0" smtClean="0"/>
              <a:t> </a:t>
            </a:r>
            <a:r>
              <a:rPr lang="en-GB" sz="1400" dirty="0"/>
              <a:t>thousand </a:t>
            </a:r>
            <a:r>
              <a:rPr lang="en-GB" sz="1400" dirty="0" smtClean="0"/>
              <a:t>million </a:t>
            </a:r>
            <a:r>
              <a:rPr lang="en-GB" sz="1400" dirty="0"/>
              <a:t>tonnes of topsoil has been </a:t>
            </a:r>
            <a:r>
              <a:rPr lang="en-GB" sz="1400" dirty="0" smtClean="0"/>
              <a:t>wasted</a:t>
            </a:r>
          </a:p>
          <a:p>
            <a:r>
              <a:rPr lang="en-GB" sz="1400" dirty="0" smtClean="0"/>
              <a:t> </a:t>
            </a:r>
            <a:r>
              <a:rPr lang="en-GB" sz="1400" dirty="0"/>
              <a:t>in the last 20 years - equivalent to all the topsoil in </a:t>
            </a:r>
            <a:endParaRPr lang="en-GB" sz="1400" dirty="0" smtClean="0"/>
          </a:p>
          <a:p>
            <a:r>
              <a:rPr lang="en-GB" sz="1400" dirty="0" smtClean="0"/>
              <a:t>India</a:t>
            </a:r>
            <a:r>
              <a:rPr lang="en-GB" sz="1400" dirty="0"/>
              <a:t>! It is a real waste, and without the fertile topsoil </a:t>
            </a:r>
            <a:endParaRPr lang="en-GB" sz="1400" dirty="0" smtClean="0"/>
          </a:p>
          <a:p>
            <a:r>
              <a:rPr lang="en-GB" sz="1400" dirty="0" smtClean="0"/>
              <a:t>(</a:t>
            </a:r>
            <a:r>
              <a:rPr lang="en-GB" sz="1400" dirty="0"/>
              <a:t>resulting from the rock  degradation) we cannot </a:t>
            </a:r>
            <a:endParaRPr lang="en-GB" sz="1400" dirty="0" smtClean="0"/>
          </a:p>
          <a:p>
            <a:r>
              <a:rPr lang="en-GB" sz="1400" dirty="0" smtClean="0"/>
              <a:t>have </a:t>
            </a:r>
            <a:r>
              <a:rPr lang="en-GB" sz="1400" dirty="0"/>
              <a:t>food.</a:t>
            </a:r>
            <a:endParaRPr lang="fr-FR" sz="1400" dirty="0"/>
          </a:p>
          <a:p>
            <a:pPr>
              <a:lnSpc>
                <a:spcPct val="50000"/>
              </a:lnSpc>
            </a:pPr>
            <a:endParaRPr lang="en-GB" sz="1400" b="1" dirty="0" smtClean="0"/>
          </a:p>
          <a:p>
            <a:r>
              <a:rPr lang="en-GB" sz="1400" b="1" dirty="0"/>
              <a:t> </a:t>
            </a:r>
            <a:r>
              <a:rPr lang="en-GB" sz="1200" i="1" dirty="0" smtClean="0"/>
              <a:t>Urban population by major geographical area (UN, 2009)</a:t>
            </a:r>
            <a:endParaRPr lang="fr-FR" sz="1200" i="1" dirty="0"/>
          </a:p>
        </p:txBody>
      </p:sp>
      <p:pic>
        <p:nvPicPr>
          <p:cNvPr id="6" name="Image 5" descr="Fig_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9361" y="2577353"/>
            <a:ext cx="3622123" cy="2643371"/>
          </a:xfrm>
          <a:prstGeom prst="rect">
            <a:avLst/>
          </a:prstGeom>
        </p:spPr>
      </p:pic>
    </p:spTree>
    <p:extLst>
      <p:ext uri="{BB962C8B-B14F-4D97-AF65-F5344CB8AC3E}">
        <p14:creationId xmlns:p14="http://schemas.microsoft.com/office/powerpoint/2010/main" val="168297039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502871"/>
            <a:ext cx="7772400" cy="392068"/>
          </a:xfrm>
        </p:spPr>
        <p:txBody>
          <a:bodyPr>
            <a:normAutofit/>
          </a:bodyPr>
          <a:lstStyle/>
          <a:p>
            <a:r>
              <a:rPr lang="fr-FR" sz="1800" b="1" dirty="0" err="1" smtClean="0"/>
              <a:t>Videos</a:t>
            </a:r>
            <a:r>
              <a:rPr lang="fr-FR" sz="1800" b="1" dirty="0" smtClean="0"/>
              <a:t> </a:t>
            </a:r>
            <a:r>
              <a:rPr lang="fr-FR" sz="1800" b="1" dirty="0" err="1" smtClean="0"/>
              <a:t>references</a:t>
            </a:r>
            <a:endParaRPr lang="en-GB" sz="2000" dirty="0"/>
          </a:p>
        </p:txBody>
      </p:sp>
      <p:sp>
        <p:nvSpPr>
          <p:cNvPr id="3" name="Rectangle 2"/>
          <p:cNvSpPr/>
          <p:nvPr/>
        </p:nvSpPr>
        <p:spPr>
          <a:xfrm>
            <a:off x="571100" y="1025717"/>
            <a:ext cx="8201739" cy="2123658"/>
          </a:xfrm>
          <a:prstGeom prst="rect">
            <a:avLst/>
          </a:prstGeom>
        </p:spPr>
        <p:txBody>
          <a:bodyPr wrap="square">
            <a:spAutoFit/>
          </a:bodyPr>
          <a:lstStyle/>
          <a:p>
            <a:endParaRPr lang="fr-FR" sz="1200" i="1" dirty="0" smtClean="0"/>
          </a:p>
          <a:p>
            <a:endParaRPr lang="fr-FR" sz="1200" i="1" dirty="0"/>
          </a:p>
          <a:p>
            <a:endParaRPr lang="fr-FR" sz="1200" i="1" dirty="0" smtClean="0"/>
          </a:p>
          <a:p>
            <a:endParaRPr lang="fr-FR" sz="1200" i="1" dirty="0"/>
          </a:p>
          <a:p>
            <a:endParaRPr lang="fr-FR" sz="1200" i="1" dirty="0" smtClean="0"/>
          </a:p>
          <a:p>
            <a:endParaRPr lang="fr-FR" sz="1200" i="1" dirty="0"/>
          </a:p>
          <a:p>
            <a:endParaRPr lang="fr-FR" sz="1200" i="1" dirty="0" smtClean="0"/>
          </a:p>
          <a:p>
            <a:endParaRPr lang="fr-FR" sz="1200" i="1" dirty="0"/>
          </a:p>
          <a:p>
            <a:endParaRPr lang="fr-FR" sz="1200" i="1" dirty="0" smtClean="0"/>
          </a:p>
          <a:p>
            <a:endParaRPr lang="fr-FR" sz="1200" i="1" dirty="0"/>
          </a:p>
          <a:p>
            <a:endParaRPr lang="fr-FR" sz="1200" i="1" dirty="0"/>
          </a:p>
        </p:txBody>
      </p:sp>
      <p:sp>
        <p:nvSpPr>
          <p:cNvPr id="2" name="Rectangle 1"/>
          <p:cNvSpPr/>
          <p:nvPr/>
        </p:nvSpPr>
        <p:spPr>
          <a:xfrm>
            <a:off x="817217" y="894939"/>
            <a:ext cx="7299740" cy="5262978"/>
          </a:xfrm>
          <a:prstGeom prst="rect">
            <a:avLst/>
          </a:prstGeom>
        </p:spPr>
        <p:txBody>
          <a:bodyPr wrap="square">
            <a:spAutoFit/>
          </a:bodyPr>
          <a:lstStyle/>
          <a:p>
            <a:r>
              <a:rPr lang="fr-FR" sz="1200" dirty="0" err="1"/>
              <a:t>Ecological</a:t>
            </a:r>
            <a:r>
              <a:rPr lang="fr-FR" sz="1200" dirty="0"/>
              <a:t> succession: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V49IovRSJDs</a:t>
            </a:r>
            <a:endParaRPr lang="fr-FR" sz="1200" dirty="0"/>
          </a:p>
          <a:p>
            <a:r>
              <a:rPr lang="fr-FR" sz="1200" dirty="0"/>
              <a:t>Plant nutrition and transport: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bsY8j8f54I0</a:t>
            </a:r>
            <a:endParaRPr lang="fr-FR" sz="1200" dirty="0"/>
          </a:p>
          <a:p>
            <a:r>
              <a:rPr lang="fr-FR" sz="1200" dirty="0"/>
              <a:t>Island </a:t>
            </a:r>
            <a:r>
              <a:rPr lang="fr-FR" sz="1200" dirty="0" err="1"/>
              <a:t>biogeography</a:t>
            </a:r>
            <a:r>
              <a:rPr lang="fr-FR" sz="1200" dirty="0"/>
              <a:t>: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N2Bvc1pMblA</a:t>
            </a:r>
            <a:endParaRPr lang="fr-FR" sz="1200" dirty="0"/>
          </a:p>
          <a:p>
            <a:r>
              <a:rPr lang="fr-FR" sz="1200" dirty="0" err="1"/>
              <a:t>Climate</a:t>
            </a:r>
            <a:r>
              <a:rPr lang="fr-FR" sz="1200" dirty="0"/>
              <a:t>: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lrPS2HiYVp8</a:t>
            </a:r>
            <a:endParaRPr lang="fr-FR" sz="1200" dirty="0"/>
          </a:p>
          <a:p>
            <a:r>
              <a:rPr lang="fr-FR" sz="1200" dirty="0" err="1"/>
              <a:t>Edge</a:t>
            </a:r>
            <a:r>
              <a:rPr lang="fr-FR" sz="1200" dirty="0"/>
              <a:t> </a:t>
            </a:r>
            <a:r>
              <a:rPr lang="fr-FR" sz="1200" dirty="0" err="1"/>
              <a:t>effect</a:t>
            </a:r>
            <a:r>
              <a:rPr lang="fr-FR" sz="1200" dirty="0"/>
              <a:t> and habitat fragmentation :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jPu9DbstI</a:t>
            </a:r>
            <a:r>
              <a:rPr lang="fr-FR" sz="1200" dirty="0"/>
              <a:t> </a:t>
            </a:r>
          </a:p>
          <a:p>
            <a:r>
              <a:rPr lang="fr-FR" sz="1200" dirty="0" err="1"/>
              <a:t>Chemosynthesis</a:t>
            </a:r>
            <a:r>
              <a:rPr lang="fr-FR" sz="1200" dirty="0"/>
              <a:t>: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XotF9fzo4Vo</a:t>
            </a:r>
            <a:endParaRPr lang="fr-FR" sz="1200" dirty="0"/>
          </a:p>
          <a:p>
            <a:r>
              <a:rPr lang="fr-FR" sz="1200" dirty="0"/>
              <a:t>Respiration &amp; </a:t>
            </a:r>
            <a:r>
              <a:rPr lang="fr-FR" sz="1200" dirty="0" err="1"/>
              <a:t>photosynthesis</a:t>
            </a:r>
            <a:r>
              <a:rPr lang="fr-FR" sz="1200" dirty="0"/>
              <a:t>:</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JEnjph9miK4</a:t>
            </a:r>
            <a:endParaRPr lang="fr-FR" sz="1200" dirty="0"/>
          </a:p>
          <a:p>
            <a:r>
              <a:rPr lang="fr-FR" sz="1200" dirty="0" smtClean="0"/>
              <a:t>Ozone </a:t>
            </a:r>
            <a:r>
              <a:rPr lang="fr-FR" sz="1200" dirty="0" err="1" smtClean="0"/>
              <a:t>hole</a:t>
            </a:r>
            <a:r>
              <a:rPr lang="fr-FR" sz="1200" dirty="0" smtClean="0"/>
              <a:t>: </a:t>
            </a:r>
            <a:endParaRPr lang="fr-FR" sz="1200" dirty="0"/>
          </a:p>
          <a:p>
            <a:r>
              <a:rPr lang="fr-FR" sz="1200" dirty="0">
                <a:hlinkClick r:id="rId2"/>
              </a:rPr>
              <a:t>http://</a:t>
            </a:r>
            <a:r>
              <a:rPr lang="fr-FR" sz="1200" dirty="0" err="1">
                <a:hlinkClick r:id="rId2"/>
              </a:rPr>
              <a:t>www.youtube.com</a:t>
            </a:r>
            <a:r>
              <a:rPr lang="fr-FR" sz="1200" dirty="0">
                <a:hlinkClick r:id="rId2"/>
              </a:rPr>
              <a:t>/</a:t>
            </a:r>
            <a:r>
              <a:rPr lang="fr-FR" sz="1200" dirty="0" err="1">
                <a:hlinkClick r:id="rId2"/>
              </a:rPr>
              <a:t>watch?v</a:t>
            </a:r>
            <a:r>
              <a:rPr lang="fr-FR" sz="1200" dirty="0">
                <a:hlinkClick r:id="rId2"/>
              </a:rPr>
              <a:t>=6QyI3Yo1sf4</a:t>
            </a:r>
            <a:endParaRPr lang="fr-FR" sz="1200" dirty="0"/>
          </a:p>
          <a:p>
            <a:r>
              <a:rPr lang="fr-FR" sz="1200" dirty="0" smtClean="0"/>
              <a:t>http</a:t>
            </a:r>
            <a:r>
              <a:rPr lang="fr-FR" sz="1200" dirty="0"/>
              <a:t>://</a:t>
            </a:r>
            <a:r>
              <a:rPr lang="fr-FR" sz="1200" dirty="0" err="1"/>
              <a:t>www.youtube.com</a:t>
            </a:r>
            <a:r>
              <a:rPr lang="fr-FR" sz="1200" dirty="0"/>
              <a:t>/</a:t>
            </a:r>
            <a:r>
              <a:rPr lang="fr-FR" sz="1200" dirty="0" err="1"/>
              <a:t>watch?v</a:t>
            </a:r>
            <a:r>
              <a:rPr lang="fr-FR" sz="1200" dirty="0"/>
              <a:t>=</a:t>
            </a:r>
            <a:r>
              <a:rPr lang="fr-FR" sz="1200" dirty="0" smtClean="0"/>
              <a:t>k2kpz_8ntJY</a:t>
            </a:r>
            <a:endParaRPr lang="fr-FR" sz="1200" dirty="0"/>
          </a:p>
          <a:p>
            <a:r>
              <a:rPr lang="fr-FR" sz="1200" dirty="0" err="1"/>
              <a:t>Keystone</a:t>
            </a:r>
            <a:r>
              <a:rPr lang="fr-FR" sz="1200" dirty="0"/>
              <a:t> </a:t>
            </a:r>
            <a:r>
              <a:rPr lang="fr-FR" sz="1200" dirty="0" err="1"/>
              <a:t>species</a:t>
            </a:r>
            <a:r>
              <a:rPr lang="fr-FR" sz="1200" dirty="0"/>
              <a:t>:     </a:t>
            </a:r>
          </a:p>
          <a:p>
            <a:r>
              <a:rPr lang="fr-FR" sz="1200" dirty="0"/>
              <a:t>http://</a:t>
            </a:r>
            <a:r>
              <a:rPr lang="fr-FR" sz="1200" dirty="0" err="1"/>
              <a:t>www.youtube.com</a:t>
            </a:r>
            <a:r>
              <a:rPr lang="fr-FR" sz="1200" dirty="0"/>
              <a:t>/</a:t>
            </a:r>
            <a:r>
              <a:rPr lang="fr-FR" sz="1200" dirty="0" err="1"/>
              <a:t>watch?v</a:t>
            </a:r>
            <a:r>
              <a:rPr lang="fr-FR" sz="1200" dirty="0"/>
              <a:t>=kEh4r4iQiBU</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xRfdDE6scWA</a:t>
            </a:r>
            <a:endParaRPr lang="fr-FR" sz="1200" dirty="0"/>
          </a:p>
          <a:p>
            <a:r>
              <a:rPr lang="fr-FR" sz="1200" dirty="0" err="1"/>
              <a:t>Aquatic</a:t>
            </a:r>
            <a:r>
              <a:rPr lang="fr-FR" sz="1200" dirty="0"/>
              <a:t> biome, </a:t>
            </a:r>
            <a:r>
              <a:rPr lang="fr-FR" sz="1200" dirty="0" err="1"/>
              <a:t>wetlands</a:t>
            </a:r>
            <a:r>
              <a:rPr lang="fr-FR" sz="1200" dirty="0"/>
              <a:t>:</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1lLtfbde16A</a:t>
            </a:r>
            <a:endParaRPr lang="fr-FR" sz="1200" dirty="0"/>
          </a:p>
          <a:p>
            <a:r>
              <a:rPr lang="fr-FR" sz="1200" dirty="0" err="1"/>
              <a:t>Energy</a:t>
            </a:r>
            <a:r>
              <a:rPr lang="fr-FR" sz="1200" dirty="0"/>
              <a:t> </a:t>
            </a:r>
            <a:r>
              <a:rPr lang="fr-FR" sz="1200" dirty="0" err="1"/>
              <a:t>flows</a:t>
            </a:r>
            <a:r>
              <a:rPr lang="fr-FR" sz="1200" dirty="0"/>
              <a:t>:</a:t>
            </a:r>
          </a:p>
          <a:p>
            <a:r>
              <a:rPr lang="fr-FR" sz="1200" dirty="0"/>
              <a:t>http://</a:t>
            </a:r>
            <a:r>
              <a:rPr lang="fr-FR" sz="1200" dirty="0" err="1"/>
              <a:t>www.youtube.com</a:t>
            </a:r>
            <a:r>
              <a:rPr lang="fr-FR" sz="1200" dirty="0"/>
              <a:t>/</a:t>
            </a:r>
            <a:r>
              <a:rPr lang="fr-FR" sz="1200" dirty="0" err="1"/>
              <a:t>watch?v</a:t>
            </a:r>
            <a:r>
              <a:rPr lang="fr-FR" sz="1200" dirty="0"/>
              <a:t>=</a:t>
            </a:r>
            <a:r>
              <a:rPr lang="fr-FR" sz="1200" dirty="0" err="1" smtClean="0"/>
              <a:t>nkHIIsinWcA</a:t>
            </a:r>
            <a:endParaRPr lang="fr-FR" sz="1200" dirty="0"/>
          </a:p>
          <a:p>
            <a:r>
              <a:rPr lang="fr-FR" sz="1200" dirty="0" err="1"/>
              <a:t>Disturbance</a:t>
            </a:r>
            <a:r>
              <a:rPr lang="fr-FR" sz="1200" dirty="0"/>
              <a:t> &amp; </a:t>
            </a:r>
            <a:r>
              <a:rPr lang="fr-FR" sz="1200" dirty="0" err="1"/>
              <a:t>resilience</a:t>
            </a:r>
            <a:r>
              <a:rPr lang="fr-FR" sz="1200" dirty="0"/>
              <a:t>:  </a:t>
            </a:r>
          </a:p>
          <a:p>
            <a:r>
              <a:rPr lang="fr-FR" sz="1200" dirty="0"/>
              <a:t>http://</a:t>
            </a:r>
            <a:r>
              <a:rPr lang="fr-FR" sz="1200" dirty="0" err="1"/>
              <a:t>www.youtube.com</a:t>
            </a:r>
            <a:r>
              <a:rPr lang="fr-FR" sz="1200" dirty="0"/>
              <a:t>/</a:t>
            </a:r>
            <a:r>
              <a:rPr lang="fr-FR" sz="1200" dirty="0" err="1"/>
              <a:t>watch?v</a:t>
            </a:r>
            <a:r>
              <a:rPr lang="fr-FR" sz="1200" dirty="0"/>
              <a:t>=</a:t>
            </a:r>
            <a:r>
              <a:rPr lang="fr-FR" sz="1200" dirty="0" smtClean="0"/>
              <a:t>9O5WgJ6OZNY</a:t>
            </a:r>
            <a:endParaRPr lang="fr-FR" sz="1200" dirty="0"/>
          </a:p>
          <a:p>
            <a:r>
              <a:rPr lang="fr-FR" sz="1200" dirty="0" err="1"/>
              <a:t>Communities</a:t>
            </a:r>
            <a:r>
              <a:rPr lang="fr-FR" sz="1200" dirty="0"/>
              <a:t> : </a:t>
            </a:r>
          </a:p>
          <a:p>
            <a:r>
              <a:rPr lang="fr-FR" sz="1200" dirty="0"/>
              <a:t>http://</a:t>
            </a:r>
            <a:r>
              <a:rPr lang="fr-FR" sz="1200" dirty="0" err="1"/>
              <a:t>www.youtube.com</a:t>
            </a:r>
            <a:r>
              <a:rPr lang="fr-FR" sz="1200" dirty="0"/>
              <a:t>/</a:t>
            </a:r>
            <a:r>
              <a:rPr lang="fr-FR" sz="1200" dirty="0" err="1"/>
              <a:t>watch?v</a:t>
            </a:r>
            <a:r>
              <a:rPr lang="fr-FR" sz="1200" dirty="0"/>
              <a:t>=</a:t>
            </a:r>
            <a:r>
              <a:rPr lang="fr-FR" sz="1200" dirty="0" err="1"/>
              <a:t>pOp-qLLTMso</a:t>
            </a:r>
            <a:endParaRPr lang="fr-FR" sz="1200" dirty="0"/>
          </a:p>
        </p:txBody>
      </p:sp>
    </p:spTree>
    <p:extLst>
      <p:ext uri="{BB962C8B-B14F-4D97-AF65-F5344CB8AC3E}">
        <p14:creationId xmlns:p14="http://schemas.microsoft.com/office/powerpoint/2010/main" val="11782468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639679"/>
            <a:ext cx="7772400" cy="426451"/>
          </a:xfrm>
        </p:spPr>
        <p:txBody>
          <a:bodyPr>
            <a:normAutofit fontScale="90000"/>
          </a:bodyPr>
          <a:lstStyle/>
          <a:p>
            <a:r>
              <a:rPr lang="en-GB" b="1" dirty="0"/>
              <a:t> </a:t>
            </a:r>
            <a:r>
              <a:rPr lang="fr-FR" dirty="0"/>
              <a:t/>
            </a:r>
            <a:br>
              <a:rPr lang="fr-FR" dirty="0"/>
            </a:br>
            <a:r>
              <a:rPr lang="en-GB" dirty="0" smtClean="0"/>
              <a:t>  </a:t>
            </a:r>
            <a:r>
              <a:rPr lang="fr-FR" dirty="0" smtClean="0"/>
              <a:t/>
            </a:r>
            <a:br>
              <a:rPr lang="fr-FR" dirty="0" smtClean="0"/>
            </a:br>
            <a:r>
              <a:rPr lang="en-GB" sz="2444" b="1" dirty="0" smtClean="0"/>
              <a:t>Hierarchy </a:t>
            </a:r>
            <a:r>
              <a:rPr lang="en-GB" sz="2444" b="1" dirty="0"/>
              <a:t>of living </a:t>
            </a:r>
            <a:r>
              <a:rPr lang="en-GB" sz="2444" b="1" dirty="0" smtClean="0"/>
              <a:t>world</a:t>
            </a:r>
            <a:r>
              <a:rPr lang="en-GB" sz="2444" dirty="0" smtClean="0"/>
              <a:t> </a:t>
            </a:r>
            <a:r>
              <a:rPr lang="en-GB" dirty="0" smtClean="0"/>
              <a:t/>
            </a:r>
            <a:br>
              <a:rPr lang="en-GB" dirty="0" smtClean="0"/>
            </a:br>
            <a:r>
              <a:rPr lang="fr-FR" dirty="0"/>
              <a:t/>
            </a:r>
            <a:br>
              <a:rPr lang="fr-FR" dirty="0"/>
            </a:br>
            <a:endParaRPr lang="fr-FR" dirty="0"/>
          </a:p>
        </p:txBody>
      </p:sp>
      <p:sp>
        <p:nvSpPr>
          <p:cNvPr id="3" name="Sous-titre 2"/>
          <p:cNvSpPr>
            <a:spLocks noGrp="1"/>
          </p:cNvSpPr>
          <p:nvPr>
            <p:ph type="subTitle" idx="1"/>
          </p:nvPr>
        </p:nvSpPr>
        <p:spPr>
          <a:xfrm>
            <a:off x="685800" y="1344252"/>
            <a:ext cx="3763948" cy="4294548"/>
          </a:xfrm>
        </p:spPr>
        <p:txBody>
          <a:bodyPr>
            <a:noAutofit/>
          </a:bodyPr>
          <a:lstStyle/>
          <a:p>
            <a:pPr algn="l"/>
            <a:r>
              <a:rPr lang="en-GB" sz="1400" dirty="0">
                <a:solidFill>
                  <a:srgbClr val="000000"/>
                </a:solidFill>
              </a:rPr>
              <a:t>Our planet has a very complex organization with successive levels interdependent on each other. </a:t>
            </a:r>
            <a:endParaRPr lang="fr-FR" sz="1400" dirty="0" smtClean="0">
              <a:solidFill>
                <a:srgbClr val="000000"/>
              </a:solidFill>
            </a:endParaRPr>
          </a:p>
          <a:p>
            <a:pPr algn="l"/>
            <a:endParaRPr lang="en-GB" sz="1400" b="1" dirty="0" smtClean="0">
              <a:solidFill>
                <a:srgbClr val="000000"/>
              </a:solidFill>
            </a:endParaRPr>
          </a:p>
          <a:p>
            <a:pPr algn="l"/>
            <a:r>
              <a:rPr lang="en-GB" sz="1400" dirty="0" smtClean="0">
                <a:solidFill>
                  <a:srgbClr val="000000"/>
                </a:solidFill>
              </a:rPr>
              <a:t>The </a:t>
            </a:r>
            <a:r>
              <a:rPr lang="en-GB" sz="1400" dirty="0">
                <a:solidFill>
                  <a:srgbClr val="000000"/>
                </a:solidFill>
              </a:rPr>
              <a:t>same properties apply at each different levels: at every level of biological or ecological organization emerge new properties that were absent from the previous level. A level of any type represents a much larger entity than the sum of its parts.</a:t>
            </a:r>
            <a:endParaRPr lang="fr-FR" sz="1400" dirty="0">
              <a:solidFill>
                <a:srgbClr val="000000"/>
              </a:solidFill>
            </a:endParaRPr>
          </a:p>
          <a:p>
            <a:pPr algn="l"/>
            <a:r>
              <a:rPr lang="en-GB" sz="1400" dirty="0" smtClean="0">
                <a:solidFill>
                  <a:srgbClr val="000000"/>
                </a:solidFill>
              </a:rPr>
              <a:t> </a:t>
            </a:r>
          </a:p>
          <a:p>
            <a:pPr algn="l"/>
            <a:r>
              <a:rPr lang="en-GB" sz="1400" dirty="0" smtClean="0">
                <a:solidFill>
                  <a:srgbClr val="000000"/>
                </a:solidFill>
              </a:rPr>
              <a:t>This </a:t>
            </a:r>
            <a:r>
              <a:rPr lang="en-GB" sz="1400" dirty="0">
                <a:solidFill>
                  <a:srgbClr val="000000"/>
                </a:solidFill>
              </a:rPr>
              <a:t>property invalidates predictions based on mathematical relationships that apply at lower levels. For example, species diversity of a landscape may decline steadily with increasing habitat degradation to a certain point, then fall sharply after a critical threshold of degradation is reached. Human behaviour, especially at group levels, sometimes exhibits threshold effects which irreversible changes</a:t>
            </a:r>
            <a:r>
              <a:rPr lang="en-GB" sz="1400" dirty="0" smtClean="0">
                <a:solidFill>
                  <a:srgbClr val="000000"/>
                </a:solidFill>
              </a:rPr>
              <a:t>.</a:t>
            </a:r>
            <a:endParaRPr lang="fr-FR" sz="1400" dirty="0" smtClean="0">
              <a:solidFill>
                <a:srgbClr val="000000"/>
              </a:solidFill>
            </a:endParaRPr>
          </a:p>
          <a:p>
            <a:pPr algn="l"/>
            <a:endParaRPr lang="fr-FR" sz="1400" dirty="0">
              <a:solidFill>
                <a:srgbClr val="000000"/>
              </a:solidFill>
            </a:endParaRPr>
          </a:p>
        </p:txBody>
      </p:sp>
      <p:pic>
        <p:nvPicPr>
          <p:cNvPr id="14338" name="Picture 2" descr="ecological_levels - copie"/>
          <p:cNvPicPr>
            <a:picLocks noChangeAspect="1" noChangeArrowheads="1"/>
          </p:cNvPicPr>
          <p:nvPr/>
        </p:nvPicPr>
        <p:blipFill>
          <a:blip r:embed="rId2"/>
          <a:srcRect/>
          <a:stretch>
            <a:fillRect/>
          </a:stretch>
        </p:blipFill>
        <p:spPr bwMode="auto">
          <a:xfrm>
            <a:off x="4338504" y="1344252"/>
            <a:ext cx="4512628" cy="429454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smtClean="0"/>
              <a:t>The </a:t>
            </a:r>
            <a:r>
              <a:rPr lang="fr-FR" sz="2200" dirty="0" err="1" smtClean="0"/>
              <a:t>biosphere</a:t>
            </a:r>
            <a:r>
              <a:rPr lang="fr-FR" sz="2200" dirty="0" smtClean="0"/>
              <a:t> (1)</a:t>
            </a:r>
            <a:endParaRPr lang="fr-FR" sz="2200" dirty="0"/>
          </a:p>
        </p:txBody>
      </p:sp>
      <p:sp>
        <p:nvSpPr>
          <p:cNvPr id="3" name="Sous-titre 2"/>
          <p:cNvSpPr>
            <a:spLocks noGrp="1"/>
          </p:cNvSpPr>
          <p:nvPr>
            <p:ph type="subTitle" idx="1"/>
          </p:nvPr>
        </p:nvSpPr>
        <p:spPr>
          <a:xfrm>
            <a:off x="1230225" y="1649182"/>
            <a:ext cx="6891896" cy="3989617"/>
          </a:xfrm>
        </p:spPr>
        <p:txBody>
          <a:bodyPr>
            <a:noAutofit/>
          </a:bodyPr>
          <a:lstStyle/>
          <a:p>
            <a:pPr algn="l"/>
            <a:r>
              <a:rPr lang="en-GB" sz="1800" dirty="0">
                <a:solidFill>
                  <a:srgbClr val="000000"/>
                </a:solidFill>
              </a:rPr>
              <a:t>The </a:t>
            </a:r>
            <a:r>
              <a:rPr lang="en-GB" sz="1800" b="1" dirty="0">
                <a:solidFill>
                  <a:srgbClr val="000000"/>
                </a:solidFill>
              </a:rPr>
              <a:t>biosphere</a:t>
            </a:r>
            <a:r>
              <a:rPr lang="en-GB" sz="1800" dirty="0">
                <a:solidFill>
                  <a:srgbClr val="000000"/>
                </a:solidFill>
              </a:rPr>
              <a:t> is the global sum of all ecosystems. It is a closed system (apart from solar and cosmic radiation and heat from the interior of the Earth), and largely self-regulating.</a:t>
            </a:r>
            <a:r>
              <a:rPr lang="en-GB" sz="1800" baseline="30000" dirty="0" smtClean="0">
                <a:solidFill>
                  <a:srgbClr val="000000"/>
                </a:solidFill>
              </a:rPr>
              <a:t> </a:t>
            </a:r>
          </a:p>
          <a:p>
            <a:pPr algn="l"/>
            <a:endParaRPr lang="en-GB" sz="1800" baseline="30000" dirty="0">
              <a:solidFill>
                <a:srgbClr val="000000"/>
              </a:solidFill>
            </a:endParaRPr>
          </a:p>
          <a:p>
            <a:pPr algn="l"/>
            <a:r>
              <a:rPr lang="en-GB" sz="1800" dirty="0" smtClean="0">
                <a:solidFill>
                  <a:srgbClr val="000000"/>
                </a:solidFill>
              </a:rPr>
              <a:t>The </a:t>
            </a:r>
            <a:r>
              <a:rPr lang="en-GB" sz="1800" dirty="0">
                <a:solidFill>
                  <a:srgbClr val="000000"/>
                </a:solidFill>
              </a:rPr>
              <a:t>biosphere is postulated to have evolved, beginning with a process of </a:t>
            </a:r>
            <a:r>
              <a:rPr lang="en-GB" sz="1800" dirty="0" err="1">
                <a:solidFill>
                  <a:srgbClr val="000000"/>
                </a:solidFill>
              </a:rPr>
              <a:t>biopoesis</a:t>
            </a:r>
            <a:r>
              <a:rPr lang="en-GB" sz="1800" dirty="0">
                <a:solidFill>
                  <a:srgbClr val="000000"/>
                </a:solidFill>
              </a:rPr>
              <a:t>, a process by which living organisms are thought to develop from non living matter, and the basis of a theory on the origin of life on Earth and biogenesis, life arising from pre existing life.  Life should have appeared at least some 3.5 billion years ago.</a:t>
            </a:r>
            <a:endParaRPr lang="fr-FR" sz="1800" dirty="0">
              <a:solidFill>
                <a:srgbClr val="000000"/>
              </a:solidFill>
            </a:endParaRPr>
          </a:p>
          <a:p>
            <a:pPr algn="l"/>
            <a:r>
              <a:rPr lang="en-GB" sz="1800" dirty="0">
                <a:solidFill>
                  <a:srgbClr val="000000"/>
                </a:solidFill>
              </a:rPr>
              <a:t> </a:t>
            </a:r>
            <a:endParaRPr lang="fr-FR" sz="1800" dirty="0">
              <a:solidFill>
                <a:srgbClr val="000000"/>
              </a:solidFill>
            </a:endParaRPr>
          </a:p>
          <a:p>
            <a:pPr algn="l"/>
            <a:r>
              <a:rPr lang="en-GB" sz="1800" dirty="0">
                <a:solidFill>
                  <a:srgbClr val="000000"/>
                </a:solidFill>
              </a:rPr>
              <a:t>The biosphere is the global ecological system integrating all living beings and their relationships, including their interaction with</a:t>
            </a:r>
            <a:r>
              <a:rPr lang="en-GB" sz="1800" dirty="0" smtClean="0">
                <a:solidFill>
                  <a:srgbClr val="000000"/>
                </a:solidFill>
              </a:rPr>
              <a:t> the elements </a:t>
            </a:r>
            <a:r>
              <a:rPr lang="en-GB" sz="1800" dirty="0">
                <a:solidFill>
                  <a:srgbClr val="000000"/>
                </a:solidFill>
              </a:rPr>
              <a:t>of the lithosphere, hydrosphere and atmosphere.</a:t>
            </a:r>
            <a:endParaRPr lang="fr-FR" sz="1800"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fr-FR" sz="2200" dirty="0" smtClean="0"/>
              <a:t>The </a:t>
            </a:r>
            <a:r>
              <a:rPr lang="fr-FR" sz="2200" dirty="0" err="1" smtClean="0"/>
              <a:t>lithosphere</a:t>
            </a:r>
            <a:endParaRPr lang="fr-FR" sz="2200" dirty="0"/>
          </a:p>
        </p:txBody>
      </p:sp>
      <p:sp>
        <p:nvSpPr>
          <p:cNvPr id="3" name="Sous-titre 2"/>
          <p:cNvSpPr>
            <a:spLocks noGrp="1"/>
          </p:cNvSpPr>
          <p:nvPr>
            <p:ph type="subTitle" idx="1"/>
          </p:nvPr>
        </p:nvSpPr>
        <p:spPr>
          <a:xfrm>
            <a:off x="1199501" y="1649182"/>
            <a:ext cx="1640497" cy="3989617"/>
          </a:xfrm>
        </p:spPr>
        <p:txBody>
          <a:bodyPr>
            <a:noAutofit/>
          </a:bodyPr>
          <a:lstStyle/>
          <a:p>
            <a:pPr algn="l"/>
            <a:r>
              <a:rPr lang="en-GB" sz="1400" dirty="0" smtClean="0">
                <a:solidFill>
                  <a:srgbClr val="000000"/>
                </a:solidFill>
              </a:rPr>
              <a:t>The lithosphere is the </a:t>
            </a:r>
            <a:r>
              <a:rPr lang="en-GB" sz="1400" dirty="0">
                <a:solidFill>
                  <a:srgbClr val="000000"/>
                </a:solidFill>
              </a:rPr>
              <a:t>rigid outermost shell of our rocky planet .</a:t>
            </a:r>
            <a:r>
              <a:rPr lang="en-GB" sz="1400" dirty="0" smtClean="0">
                <a:solidFill>
                  <a:srgbClr val="000000"/>
                </a:solidFill>
              </a:rPr>
              <a:t> </a:t>
            </a:r>
          </a:p>
          <a:p>
            <a:pPr algn="l"/>
            <a:endParaRPr lang="en-GB" sz="800" dirty="0">
              <a:solidFill>
                <a:srgbClr val="000000"/>
              </a:solidFill>
            </a:endParaRPr>
          </a:p>
          <a:p>
            <a:pPr algn="l"/>
            <a:r>
              <a:rPr lang="en-GB" sz="1400" dirty="0" smtClean="0">
                <a:solidFill>
                  <a:srgbClr val="000000"/>
                </a:solidFill>
              </a:rPr>
              <a:t>The </a:t>
            </a:r>
            <a:r>
              <a:rPr lang="en-GB" sz="1400" dirty="0">
                <a:solidFill>
                  <a:srgbClr val="000000"/>
                </a:solidFill>
              </a:rPr>
              <a:t>lithosphere includes the crust and the uppermost mantle, which constitute the hard and rigid outer layer of the Earth.</a:t>
            </a:r>
            <a:r>
              <a:rPr lang="en-GB" sz="1400" dirty="0" smtClean="0">
                <a:solidFill>
                  <a:srgbClr val="000000"/>
                </a:solidFill>
              </a:rPr>
              <a:t> </a:t>
            </a:r>
          </a:p>
          <a:p>
            <a:pPr algn="l"/>
            <a:endParaRPr lang="en-GB" sz="800" dirty="0">
              <a:solidFill>
                <a:srgbClr val="000000"/>
              </a:solidFill>
            </a:endParaRPr>
          </a:p>
          <a:p>
            <a:pPr algn="l"/>
            <a:r>
              <a:rPr lang="en-GB" sz="1400" dirty="0" smtClean="0">
                <a:solidFill>
                  <a:srgbClr val="000000"/>
                </a:solidFill>
              </a:rPr>
              <a:t>The </a:t>
            </a:r>
            <a:r>
              <a:rPr lang="en-GB" sz="1400" dirty="0">
                <a:solidFill>
                  <a:srgbClr val="000000"/>
                </a:solidFill>
              </a:rPr>
              <a:t>lithosphere is broken </a:t>
            </a:r>
            <a:r>
              <a:rPr lang="en-GB" sz="1400" dirty="0" smtClean="0">
                <a:solidFill>
                  <a:srgbClr val="000000"/>
                </a:solidFill>
              </a:rPr>
              <a:t>into tectonic plates .</a:t>
            </a:r>
            <a:r>
              <a:rPr lang="fr-FR" sz="1400" dirty="0" smtClean="0">
                <a:solidFill>
                  <a:srgbClr val="000000"/>
                </a:solidFill>
              </a:rPr>
              <a:t> </a:t>
            </a:r>
            <a:endParaRPr lang="fr-FR" sz="1400" dirty="0">
              <a:solidFill>
                <a:srgbClr val="000000"/>
              </a:solidFill>
            </a:endParaRPr>
          </a:p>
        </p:txBody>
      </p:sp>
      <p:pic>
        <p:nvPicPr>
          <p:cNvPr id="18434" name="Picture 2" descr="350px-Earth-cutaway-schematic-english"/>
          <p:cNvPicPr>
            <a:picLocks noChangeAspect="1" noChangeArrowheads="1"/>
          </p:cNvPicPr>
          <p:nvPr/>
        </p:nvPicPr>
        <p:blipFill>
          <a:blip r:embed="rId2"/>
          <a:srcRect/>
          <a:stretch>
            <a:fillRect/>
          </a:stretch>
        </p:blipFill>
        <p:spPr bwMode="auto">
          <a:xfrm>
            <a:off x="3973787" y="1649182"/>
            <a:ext cx="4190726" cy="329181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685800" y="405682"/>
            <a:ext cx="7772400" cy="529150"/>
          </a:xfrm>
        </p:spPr>
        <p:txBody>
          <a:bodyPr>
            <a:normAutofit/>
          </a:bodyPr>
          <a:lstStyle/>
          <a:p>
            <a:r>
              <a:rPr lang="en-GB" sz="2400" dirty="0" smtClean="0">
                <a:solidFill>
                  <a:srgbClr val="000000"/>
                </a:solidFill>
              </a:rPr>
              <a:t>Tectonic </a:t>
            </a:r>
            <a:r>
              <a:rPr lang="en-GB" sz="2400" dirty="0">
                <a:solidFill>
                  <a:srgbClr val="000000"/>
                </a:solidFill>
              </a:rPr>
              <a:t>plates </a:t>
            </a:r>
            <a:endParaRPr lang="fr-FR" sz="2200" dirty="0"/>
          </a:p>
        </p:txBody>
      </p:sp>
      <p:pic>
        <p:nvPicPr>
          <p:cNvPr id="2" name="Image 1" descr="Plaques tectoniqu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80" y="1158683"/>
            <a:ext cx="7350584" cy="5117617"/>
          </a:xfrm>
          <a:prstGeom prst="rect">
            <a:avLst/>
          </a:prstGeom>
        </p:spPr>
      </p:pic>
    </p:spTree>
    <p:extLst>
      <p:ext uri="{BB962C8B-B14F-4D97-AF65-F5344CB8AC3E}">
        <p14:creationId xmlns:p14="http://schemas.microsoft.com/office/powerpoint/2010/main" val="28416145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2059</TotalTime>
  <Words>5597</Words>
  <Application>Microsoft Macintosh PowerPoint</Application>
  <PresentationFormat>Présentation à l'écran (4:3)</PresentationFormat>
  <Paragraphs>712</Paragraphs>
  <Slides>59</Slides>
  <Notes>0</Notes>
  <HiddenSlides>0</HiddenSlides>
  <MMClips>0</MMClips>
  <ScaleCrop>false</ScaleCrop>
  <HeadingPairs>
    <vt:vector size="4" baseType="variant">
      <vt:variant>
        <vt:lpstr>Thème</vt:lpstr>
      </vt:variant>
      <vt:variant>
        <vt:i4>1</vt:i4>
      </vt:variant>
      <vt:variant>
        <vt:lpstr>Titres des diapositives</vt:lpstr>
      </vt:variant>
      <vt:variant>
        <vt:i4>59</vt:i4>
      </vt:variant>
    </vt:vector>
  </HeadingPairs>
  <TitlesOfParts>
    <vt:vector size="60" baseType="lpstr">
      <vt:lpstr>Thème Office</vt:lpstr>
      <vt:lpstr>     </vt:lpstr>
      <vt:lpstr>  1. Hierarchy of living world 2. What is Ecology 3. The Biosphere   - Lithosphere   - Hydrosphere    - Atmosphere 4. What is an ecosystem   - Ecozone    - Biome   - Ecosystem   - Ecological community   - Habitat/biotope   - Ecotone   - Niche 5. Biological classification 6. Ecosystem processes   - Radiation: heat, temperature and light   - Primary production   - Secondary production   - Food web and trophic levels   - Trophic cascade and ecology flow  7. Population ecology and population dynamics 8. Disturbance and resilience   - Human impacts on resilience 9. Nutrient cycle, decomposition and mineralization   - Nutrient cycle    - Decomposition 10. Ecological amplitude 11. Ecology, environmental influences, biological interactions 12. Biodiversity 13. Environmental degradation   - Water resources degradation   - Climate change   - Nutrient pollution   - Eutrophication   - Other examples of environmental degradation </vt:lpstr>
      <vt:lpstr>     Ecology : definition (1)  </vt:lpstr>
      <vt:lpstr>     Ecology : definition (2)   </vt:lpstr>
      <vt:lpstr>     Hierarchy of living world (1)  </vt:lpstr>
      <vt:lpstr>     Hierarchy of living world   </vt:lpstr>
      <vt:lpstr>The biosphere (1)</vt:lpstr>
      <vt:lpstr>The lithosphere</vt:lpstr>
      <vt:lpstr>Tectonic plates </vt:lpstr>
      <vt:lpstr>The atmosphere</vt:lpstr>
      <vt:lpstr>Depletion of the Ozone layer</vt:lpstr>
      <vt:lpstr>Hydrosphere</vt:lpstr>
      <vt:lpstr>What is an ecosystem</vt:lpstr>
      <vt:lpstr>What is an ecosystem</vt:lpstr>
      <vt:lpstr>Some of the terms and definitions used in ecology</vt:lpstr>
      <vt:lpstr>Biomes</vt:lpstr>
      <vt:lpstr>Some of the terms and definitions used in ecology</vt:lpstr>
      <vt:lpstr>Ecotone</vt:lpstr>
      <vt:lpstr>Biological classification</vt:lpstr>
      <vt:lpstr>Biological classification</vt:lpstr>
      <vt:lpstr>Tree of Life (cladogram)</vt:lpstr>
      <vt:lpstr>Tree of Life (cladogram)</vt:lpstr>
      <vt:lpstr>Ecosystem processes</vt:lpstr>
      <vt:lpstr>Radiation: heat, temperature and light </vt:lpstr>
      <vt:lpstr>Primary production</vt:lpstr>
      <vt:lpstr>Primary production</vt:lpstr>
      <vt:lpstr>Secondary production</vt:lpstr>
      <vt:lpstr>Food web and trophic levels</vt:lpstr>
      <vt:lpstr>Trophic pyramid</vt:lpstr>
      <vt:lpstr>Trophic pyramid</vt:lpstr>
      <vt:lpstr>Nutrient cycle, decomposition, mineralization</vt:lpstr>
      <vt:lpstr>Disturbance and resilience</vt:lpstr>
      <vt:lpstr>Ecological amplitude (ecological valence)</vt:lpstr>
      <vt:lpstr>Environmental influences, biological interactions (1)</vt:lpstr>
      <vt:lpstr>Environmental influences, biological interactions (2)</vt:lpstr>
      <vt:lpstr>Biodiversity (1)</vt:lpstr>
      <vt:lpstr>Biodiversity (2)</vt:lpstr>
      <vt:lpstr>Biodiversity (3)</vt:lpstr>
      <vt:lpstr>Biodiversity (4) : Gaining biodiversity</vt:lpstr>
      <vt:lpstr>Biodiversity (5) : Gaining biodiversity</vt:lpstr>
      <vt:lpstr>Biodiversity (5) : Losing biodiversity</vt:lpstr>
      <vt:lpstr>Abundance and Composition : Niches</vt:lpstr>
      <vt:lpstr>Abundance and Composition : Keystone species &amp; catastrophes</vt:lpstr>
      <vt:lpstr>Diversity, Ecosystem functioning and stability (1)</vt:lpstr>
      <vt:lpstr>Diversity, Ecosystem Functions and stability (2) </vt:lpstr>
      <vt:lpstr>Environmental degradations</vt:lpstr>
      <vt:lpstr>Water resources deterioration</vt:lpstr>
      <vt:lpstr>Climate change</vt:lpstr>
      <vt:lpstr>Nutrient pollution (1)</vt:lpstr>
      <vt:lpstr>Nutrient pollution (2)</vt:lpstr>
      <vt:lpstr>Nutrient pollution (3)</vt:lpstr>
      <vt:lpstr>Urban and industrial nutrient pollution (4)</vt:lpstr>
      <vt:lpstr>Fossil fuel sources (5)</vt:lpstr>
      <vt:lpstr>Eutrophication (1)</vt:lpstr>
      <vt:lpstr>Eutrophication (2)</vt:lpstr>
      <vt:lpstr>Other examples of Environmental degradation (1) </vt:lpstr>
      <vt:lpstr>Other examples of Environmental degradation (2) </vt:lpstr>
      <vt:lpstr>Urbanisation and land use</vt:lpstr>
      <vt:lpstr>Videos references</vt:lpstr>
    </vt:vector>
  </TitlesOfParts>
  <Company>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1. Ecology : definition   </dc:title>
  <dc:creator>michel RICARD</dc:creator>
  <cp:lastModifiedBy>A</cp:lastModifiedBy>
  <cp:revision>199</cp:revision>
  <dcterms:created xsi:type="dcterms:W3CDTF">2014-06-17T21:09:34Z</dcterms:created>
  <dcterms:modified xsi:type="dcterms:W3CDTF">2014-07-09T07:12:39Z</dcterms:modified>
</cp:coreProperties>
</file>